
<file path=[Content_Types].xml><?xml version="1.0" encoding="utf-8"?>
<Types xmlns="http://schemas.openxmlformats.org/package/2006/content-types">
  <Default Extension="(null)" ContentType="image/x-emf"/>
  <Default Extension="emf" ContentType="image/x-em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2" r:id="rId2"/>
    <p:sldId id="313" r:id="rId3"/>
    <p:sldId id="293" r:id="rId4"/>
    <p:sldId id="294" r:id="rId5"/>
    <p:sldId id="309" r:id="rId6"/>
    <p:sldId id="315" r:id="rId7"/>
    <p:sldId id="316" r:id="rId8"/>
    <p:sldId id="317" r:id="rId9"/>
    <p:sldId id="318" r:id="rId10"/>
    <p:sldId id="320" r:id="rId11"/>
    <p:sldId id="319" r:id="rId12"/>
    <p:sldId id="321" r:id="rId13"/>
    <p:sldId id="322" r:id="rId14"/>
    <p:sldId id="310" r:id="rId15"/>
  </p:sldIdLst>
  <p:sldSz cx="9144000" cy="5143500" type="screen16x9"/>
  <p:notesSz cx="6858000" cy="9144000"/>
  <p:defaultText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E17"/>
    <a:srgbClr val="E8B200"/>
    <a:srgbClr val="00A19B"/>
    <a:srgbClr val="F9F7ED"/>
    <a:srgbClr val="CFCFC2"/>
    <a:srgbClr val="64C7CC"/>
    <a:srgbClr val="0C63AC"/>
    <a:srgbClr val="5491A3"/>
    <a:srgbClr val="ABB648"/>
    <a:srgbClr val="4B8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7" autoAdjust="0"/>
    <p:restoredTop sz="94660"/>
  </p:normalViewPr>
  <p:slideViewPr>
    <p:cSldViewPr snapToGrid="0">
      <p:cViewPr varScale="1">
        <p:scale>
          <a:sx n="84" d="100"/>
          <a:sy n="84" d="100"/>
        </p:scale>
        <p:origin x="736" y="64"/>
      </p:cViewPr>
      <p:guideLst>
        <p:guide orient="horz" pos="2160"/>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F682D-8ED9-42E6-81E9-02FE31E74BA4}" type="datetimeFigureOut">
              <a:rPr lang="fr-FR" smtClean="0"/>
              <a:t>18/11/2021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31D82-4114-4839-9E0C-88F7E46AF2AC}" type="slidenum">
              <a:rPr lang="fr-FR" smtClean="0"/>
              <a:t>‹N°›</a:t>
            </a:fld>
            <a:endParaRPr lang="fr-FR"/>
          </a:p>
        </p:txBody>
      </p:sp>
    </p:spTree>
    <p:extLst>
      <p:ext uri="{BB962C8B-B14F-4D97-AF65-F5344CB8AC3E}">
        <p14:creationId xmlns:p14="http://schemas.microsoft.com/office/powerpoint/2010/main" val="185865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39368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502949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273844"/>
            <a:ext cx="1971675" cy="4358879"/>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3888395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360347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04"/>
            <a:ext cx="7886700" cy="2139553"/>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727352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254039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4"/>
            <a:ext cx="7886700" cy="994172"/>
          </a:xfrm>
        </p:spPr>
        <p:txBody>
          <a:bodyPr/>
          <a:lstStyle/>
          <a:p>
            <a:r>
              <a:rPr lang="fr-FR"/>
              <a:t>Modifiez le style du titre</a:t>
            </a:r>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509225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59058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01556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352830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D3D50DDB-3F1E-43FC-A208-081212CC724A}" type="datetimeFigureOut">
              <a:rPr lang="fr-FR" smtClean="0"/>
              <a:pPr/>
              <a:t>18/11/2021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403491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fr-FR"/>
              <a:t>Modifiez le style du titre</a:t>
            </a:r>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D3D50DDB-3F1E-43FC-A208-081212CC724A}" type="datetimeFigureOut">
              <a:rPr lang="fr-FR" smtClean="0"/>
              <a:pPr/>
              <a:t>18/11/2021</a:t>
            </a:fld>
            <a:endParaRPr lang="fr-FR" dirty="0"/>
          </a:p>
        </p:txBody>
      </p:sp>
      <p:sp>
        <p:nvSpPr>
          <p:cNvPr id="5" name="Espace réservé du pied de page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3F08DEF3-DC29-4A2A-A351-E076948D8719}" type="slidenum">
              <a:rPr lang="fr-FR" smtClean="0"/>
              <a:pPr/>
              <a:t>‹N°›</a:t>
            </a:fld>
            <a:endParaRPr lang="fr-FR" dirty="0"/>
          </a:p>
        </p:txBody>
      </p:sp>
    </p:spTree>
    <p:extLst>
      <p:ext uri="{BB962C8B-B14F-4D97-AF65-F5344CB8AC3E}">
        <p14:creationId xmlns:p14="http://schemas.microsoft.com/office/powerpoint/2010/main" val="24010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df"/><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null)"/><Relationship Id="rId2" Type="http://schemas.openxmlformats.org/officeDocument/2006/relationships/image" Target="../media/image7.(nul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nul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ficeArt object">
            <a:extLst>
              <a:ext uri="{FF2B5EF4-FFF2-40B4-BE49-F238E27FC236}">
                <a16:creationId xmlns:a16="http://schemas.microsoft.com/office/drawing/2014/main" id="{FF1A3899-215A-1640-B171-121C0D3C68CF}"/>
              </a:ext>
            </a:extLst>
          </p:cNvPr>
          <p:cNvPicPr/>
          <p:nvPr/>
        </p:nvPicPr>
        <p:blipFill>
          <a:blip r:embed="rId2" cstate="hqprint">
            <a:extLst>
              <a:ext uri="{28A0092B-C50C-407E-A947-70E740481C1C}">
                <a14:useLocalDpi xmlns:a14="http://schemas.microsoft.com/office/drawing/2010/main"/>
              </a:ext>
            </a:extLst>
          </a:blip>
          <a:stretch>
            <a:fillRect/>
          </a:stretch>
        </p:blipFill>
        <p:spPr bwMode="auto">
          <a:xfrm>
            <a:off x="3186197" y="265073"/>
            <a:ext cx="2995337" cy="4613354"/>
          </a:xfrm>
          <a:prstGeom prst="rect">
            <a:avLst/>
          </a:prstGeom>
          <a:noFill/>
          <a:ln w="12700" cap="flat">
            <a:noFill/>
            <a:miter lim="400000"/>
            <a:headEnd/>
            <a:tailEnd/>
          </a:ln>
        </p:spPr>
      </p:pic>
      <p:sp>
        <p:nvSpPr>
          <p:cNvPr id="5" name="Rectangle 4">
            <a:extLst>
              <a:ext uri="{FF2B5EF4-FFF2-40B4-BE49-F238E27FC236}">
                <a16:creationId xmlns:a16="http://schemas.microsoft.com/office/drawing/2014/main" id="{BCFB8124-CB26-7747-818B-DB1488344E19}"/>
              </a:ext>
            </a:extLst>
          </p:cNvPr>
          <p:cNvSpPr/>
          <p:nvPr/>
        </p:nvSpPr>
        <p:spPr>
          <a:xfrm>
            <a:off x="0" y="1995551"/>
            <a:ext cx="9144000" cy="1591922"/>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ZoneTexte 5">
            <a:extLst>
              <a:ext uri="{FF2B5EF4-FFF2-40B4-BE49-F238E27FC236}">
                <a16:creationId xmlns:a16="http://schemas.microsoft.com/office/drawing/2014/main" id="{32F0AD2E-D310-9143-BD90-AC64F6A813D4}"/>
              </a:ext>
            </a:extLst>
          </p:cNvPr>
          <p:cNvSpPr txBox="1"/>
          <p:nvPr/>
        </p:nvSpPr>
        <p:spPr>
          <a:xfrm>
            <a:off x="1804955" y="2070730"/>
            <a:ext cx="6838961" cy="1384995"/>
          </a:xfrm>
          <a:prstGeom prst="rect">
            <a:avLst/>
          </a:prstGeom>
          <a:noFill/>
        </p:spPr>
        <p:txBody>
          <a:bodyPr wrap="square" rtlCol="0">
            <a:spAutoFit/>
          </a:bodyPr>
          <a:lstStyle/>
          <a:p>
            <a:r>
              <a:rPr lang="fr-FR" sz="4800" b="1" dirty="0">
                <a:solidFill>
                  <a:schemeClr val="bg1"/>
                </a:solidFill>
                <a:latin typeface="Myriad Pro"/>
                <a:cs typeface="Myriad Pro"/>
              </a:rPr>
              <a:t>L’EXPERTISE</a:t>
            </a:r>
            <a:endParaRPr lang="fr-FR" sz="4800" dirty="0">
              <a:latin typeface="Myriad Pro"/>
              <a:cs typeface="Myriad Pro"/>
            </a:endParaRPr>
          </a:p>
          <a:p>
            <a:r>
              <a:rPr lang="fr-FR" sz="3600" dirty="0">
                <a:latin typeface="Myriad Pro"/>
                <a:cs typeface="Myriad Pro"/>
              </a:rPr>
              <a:t>AU SERVICE DE VOS PROJETS</a:t>
            </a:r>
            <a:endParaRPr lang="fr-FR" sz="3600" b="1" dirty="0">
              <a:solidFill>
                <a:srgbClr val="FFFFFF"/>
              </a:solidFill>
              <a:latin typeface="Myriad Pro"/>
              <a:cs typeface="Myriad Pro"/>
            </a:endParaRPr>
          </a:p>
        </p:txBody>
      </p:sp>
      <p:pic>
        <p:nvPicPr>
          <p:cNvPr id="7" name="Image 6">
            <a:extLst>
              <a:ext uri="{FF2B5EF4-FFF2-40B4-BE49-F238E27FC236}">
                <a16:creationId xmlns:a16="http://schemas.microsoft.com/office/drawing/2014/main" id="{14C146FF-0BB2-9348-B0E9-639CB1BC5D73}"/>
              </a:ext>
            </a:extLst>
          </p:cNvPr>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5"/>
              <a:stretch>
                <a:fillRect/>
              </a:stretch>
            </p:blipFill>
          </mc:Choice>
          <mc:Fallback>
            <p:blipFill>
              <a:blip r:embed="rId6"/>
              <a:stretch>
                <a:fillRect/>
              </a:stretch>
            </p:blipFill>
          </mc:Fallback>
        </mc:AlternateContent>
        <p:spPr>
          <a:xfrm>
            <a:off x="1570239" y="2232990"/>
            <a:ext cx="45719" cy="1046827"/>
          </a:xfrm>
          <a:prstGeom prst="rect">
            <a:avLst/>
          </a:prstGeom>
        </p:spPr>
      </p:pic>
      <p:sp>
        <p:nvSpPr>
          <p:cNvPr id="11" name="ZoneTexte 10">
            <a:extLst>
              <a:ext uri="{FF2B5EF4-FFF2-40B4-BE49-F238E27FC236}">
                <a16:creationId xmlns:a16="http://schemas.microsoft.com/office/drawing/2014/main" id="{4B25519D-AF97-6B4E-8383-259CBB6A1B8F}"/>
              </a:ext>
            </a:extLst>
          </p:cNvPr>
          <p:cNvSpPr txBox="1"/>
          <p:nvPr/>
        </p:nvSpPr>
        <p:spPr>
          <a:xfrm>
            <a:off x="6773087" y="143197"/>
            <a:ext cx="2251789" cy="584775"/>
          </a:xfrm>
          <a:prstGeom prst="rect">
            <a:avLst/>
          </a:prstGeom>
          <a:noFill/>
        </p:spPr>
        <p:txBody>
          <a:bodyPr wrap="square" rtlCol="0">
            <a:spAutoFit/>
          </a:bodyPr>
          <a:lstStyle/>
          <a:p>
            <a:pPr algn="r"/>
            <a:r>
              <a:rPr lang="fr-FR" sz="1600" dirty="0">
                <a:solidFill>
                  <a:schemeClr val="tx1">
                    <a:lumMod val="85000"/>
                    <a:lumOff val="15000"/>
                  </a:schemeClr>
                </a:solidFill>
                <a:latin typeface="Myriad Pro"/>
                <a:cs typeface="Myriad Pro"/>
              </a:rPr>
              <a:t>Environnement</a:t>
            </a:r>
          </a:p>
          <a:p>
            <a:pPr algn="r"/>
            <a:r>
              <a:rPr lang="fr-FR" sz="1600" dirty="0">
                <a:solidFill>
                  <a:schemeClr val="tx1">
                    <a:lumMod val="85000"/>
                    <a:lumOff val="15000"/>
                  </a:schemeClr>
                </a:solidFill>
                <a:latin typeface="Myriad Pro"/>
                <a:cs typeface="Myriad Pro"/>
              </a:rPr>
              <a:t>Carrières &amp; Matériaux</a:t>
            </a:r>
          </a:p>
        </p:txBody>
      </p:sp>
      <p:pic>
        <p:nvPicPr>
          <p:cNvPr id="12" name="Image 11">
            <a:extLst>
              <a:ext uri="{FF2B5EF4-FFF2-40B4-BE49-F238E27FC236}">
                <a16:creationId xmlns:a16="http://schemas.microsoft.com/office/drawing/2014/main" id="{5E3CB676-42BF-1B4D-94AD-78CCBE3F7755}"/>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9124" y="150784"/>
            <a:ext cx="1161811" cy="1043479"/>
          </a:xfrm>
          <a:prstGeom prst="rect">
            <a:avLst/>
          </a:prstGeom>
        </p:spPr>
      </p:pic>
      <p:pic>
        <p:nvPicPr>
          <p:cNvPr id="10" name="Image 9">
            <a:extLst>
              <a:ext uri="{FF2B5EF4-FFF2-40B4-BE49-F238E27FC236}">
                <a16:creationId xmlns:a16="http://schemas.microsoft.com/office/drawing/2014/main" id="{60B12425-C250-4EF2-BA6C-41526B333F48}"/>
              </a:ext>
            </a:extLst>
          </p:cNvPr>
          <p:cNvPicPr/>
          <p:nvPr/>
        </p:nvPicPr>
        <p:blipFill>
          <a:blip r:embed="rId8" cstate="print">
            <a:extLst>
              <a:ext uri="{28A0092B-C50C-407E-A947-70E740481C1C}">
                <a14:useLocalDpi xmlns:a14="http://schemas.microsoft.com/office/drawing/2010/main"/>
              </a:ext>
            </a:extLst>
          </a:blip>
          <a:stretch>
            <a:fillRect/>
          </a:stretch>
        </p:blipFill>
        <p:spPr>
          <a:xfrm>
            <a:off x="38471" y="3853543"/>
            <a:ext cx="761580" cy="1275008"/>
          </a:xfrm>
          <a:prstGeom prst="rect">
            <a:avLst/>
          </a:prstGeom>
        </p:spPr>
      </p:pic>
      <p:sp>
        <p:nvSpPr>
          <p:cNvPr id="13" name="ZoneTexte 12">
            <a:extLst>
              <a:ext uri="{FF2B5EF4-FFF2-40B4-BE49-F238E27FC236}">
                <a16:creationId xmlns:a16="http://schemas.microsoft.com/office/drawing/2014/main" id="{3BAAC26F-D389-4883-9922-328D797767AC}"/>
              </a:ext>
            </a:extLst>
          </p:cNvPr>
          <p:cNvSpPr txBox="1"/>
          <p:nvPr/>
        </p:nvSpPr>
        <p:spPr>
          <a:xfrm>
            <a:off x="7427155" y="4723304"/>
            <a:ext cx="1624475" cy="276999"/>
          </a:xfrm>
          <a:prstGeom prst="rect">
            <a:avLst/>
          </a:prstGeom>
          <a:solidFill>
            <a:schemeClr val="bg1"/>
          </a:solidFill>
        </p:spPr>
        <p:txBody>
          <a:bodyPr wrap="square" rtlCol="0">
            <a:spAutoFit/>
          </a:bodyPr>
          <a:lstStyle/>
          <a:p>
            <a:pPr algn="ctr"/>
            <a:r>
              <a:rPr lang="fr-FR" sz="1200" dirty="0">
                <a:solidFill>
                  <a:schemeClr val="tx1">
                    <a:lumMod val="85000"/>
                    <a:lumOff val="15000"/>
                  </a:schemeClr>
                </a:solidFill>
                <a:latin typeface="Myriad Pro" panose="020B0503030403020204" pitchFamily="34" charset="0"/>
              </a:rPr>
              <a:t>18 novembre 2021</a:t>
            </a:r>
          </a:p>
        </p:txBody>
      </p:sp>
      <p:pic>
        <p:nvPicPr>
          <p:cNvPr id="1026" name="Picture 2">
            <a:extLst>
              <a:ext uri="{FF2B5EF4-FFF2-40B4-BE49-F238E27FC236}">
                <a16:creationId xmlns:a16="http://schemas.microsoft.com/office/drawing/2014/main" id="{28B75E9F-379C-4B79-BDF0-32245CB8A70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6388" y="3714286"/>
            <a:ext cx="9525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24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INSTALLATIONS DE STOCKAGE DE DECHETS INERTES (ISDI)</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contenu 2">
            <a:extLst>
              <a:ext uri="{FF2B5EF4-FFF2-40B4-BE49-F238E27FC236}">
                <a16:creationId xmlns:a16="http://schemas.microsoft.com/office/drawing/2014/main" id="{26839FB0-CEBC-4BC9-BF81-AA7455E3E8A8}"/>
              </a:ext>
            </a:extLst>
          </p:cNvPr>
          <p:cNvSpPr>
            <a:spLocks noGrp="1"/>
          </p:cNvSpPr>
          <p:nvPr>
            <p:ph idx="1"/>
          </p:nvPr>
        </p:nvSpPr>
        <p:spPr>
          <a:xfrm>
            <a:off x="119965" y="1005049"/>
            <a:ext cx="8904069" cy="3133401"/>
          </a:xfrm>
        </p:spPr>
        <p:txBody>
          <a:bodyPr>
            <a:noAutofit/>
          </a:bodyPr>
          <a:lstStyle/>
          <a:p>
            <a:pPr>
              <a:lnSpc>
                <a:spcPct val="120000"/>
              </a:lnSpc>
              <a:buFont typeface="Wingdings" pitchFamily="2" charset="2"/>
              <a:buChar char="§"/>
            </a:pPr>
            <a:r>
              <a:rPr lang="fr-FR" sz="1200" b="1" dirty="0">
                <a:latin typeface="Century Gothic" panose="020B0502020202020204" pitchFamily="34" charset="0"/>
                <a:cs typeface="Arial" panose="020B0604020202020204" pitchFamily="34" charset="0"/>
              </a:rPr>
              <a:t>Décret </a:t>
            </a:r>
            <a:r>
              <a:rPr lang="fr-FR" sz="1200" b="1" cap="none" dirty="0">
                <a:latin typeface="Century Gothic" panose="020B0502020202020204" pitchFamily="34" charset="0"/>
                <a:cs typeface="Arial" panose="020B0604020202020204" pitchFamily="34" charset="0"/>
              </a:rPr>
              <a:t>du 12 décembre 2014 modifiant la nomenclature des installations classées</a:t>
            </a:r>
          </a:p>
          <a:p>
            <a:pPr>
              <a:lnSpc>
                <a:spcPct val="120000"/>
              </a:lnSpc>
              <a:buFont typeface="Wingdings" pitchFamily="2" charset="2"/>
              <a:buChar char="§"/>
            </a:pPr>
            <a:r>
              <a:rPr lang="fr-FR" sz="1200" cap="none" dirty="0">
                <a:latin typeface="Century Gothic" panose="020B0502020202020204" pitchFamily="34" charset="0"/>
                <a:cs typeface="Arial" panose="020B0604020202020204" pitchFamily="34" charset="0"/>
              </a:rPr>
              <a:t>Depuis le 1</a:t>
            </a:r>
            <a:r>
              <a:rPr lang="fr-FR" sz="1200" cap="none" baseline="30000" dirty="0">
                <a:latin typeface="Century Gothic" panose="020B0502020202020204" pitchFamily="34" charset="0"/>
                <a:cs typeface="Arial" panose="020B0604020202020204" pitchFamily="34" charset="0"/>
              </a:rPr>
              <a:t>er</a:t>
            </a:r>
            <a:r>
              <a:rPr lang="fr-FR" sz="1200" cap="none" dirty="0">
                <a:latin typeface="Century Gothic" panose="020B0502020202020204" pitchFamily="34" charset="0"/>
                <a:cs typeface="Arial" panose="020B0604020202020204" pitchFamily="34" charset="0"/>
              </a:rPr>
              <a:t> janvier 2015, </a:t>
            </a:r>
            <a:r>
              <a:rPr lang="fr-FR" sz="1200" dirty="0">
                <a:latin typeface="Century Gothic" panose="020B0502020202020204" pitchFamily="34" charset="0"/>
                <a:cs typeface="Arial" panose="020B0604020202020204" pitchFamily="34" charset="0"/>
              </a:rPr>
              <a:t>l</a:t>
            </a:r>
            <a:r>
              <a:rPr lang="fr-FR" sz="1200" cap="none" dirty="0">
                <a:latin typeface="Century Gothic" panose="020B0502020202020204" pitchFamily="34" charset="0"/>
                <a:cs typeface="Arial" panose="020B0604020202020204" pitchFamily="34" charset="0"/>
              </a:rPr>
              <a:t>es ISDI sont devenues des Installations Classées pour la Protection de l’Environnement (ICPE) et relèvent du régime d’enregistrement, quel que soit le volume de déchets accueillis, sous la rubrique 2760-3 de la nomenclature des installations classées.</a:t>
            </a:r>
          </a:p>
          <a:p>
            <a:pPr marL="0" indent="0">
              <a:lnSpc>
                <a:spcPct val="120000"/>
              </a:lnSpc>
              <a:spcBef>
                <a:spcPts val="1200"/>
              </a:spcBef>
              <a:buNone/>
            </a:pPr>
            <a:r>
              <a:rPr lang="fr-FR" sz="1200" cap="none" dirty="0">
                <a:latin typeface="Century Gothic" panose="020B0502020202020204" pitchFamily="34" charset="0"/>
                <a:cs typeface="Arial" panose="020B0604020202020204" pitchFamily="34" charset="0"/>
              </a:rPr>
              <a:t>La rubrique 2760 encadre l’ensemble des installations de stockage de déchets :</a:t>
            </a:r>
          </a:p>
          <a:p>
            <a:pPr marL="627063">
              <a:lnSpc>
                <a:spcPct val="120000"/>
              </a:lnSpc>
              <a:spcBef>
                <a:spcPts val="1200"/>
              </a:spcBef>
              <a:buFont typeface="Wingdings" pitchFamily="2" charset="2"/>
              <a:buChar char="§"/>
            </a:pPr>
            <a:r>
              <a:rPr lang="fr-FR" sz="1200" cap="none" dirty="0">
                <a:latin typeface="Century Gothic" panose="020B0502020202020204" pitchFamily="34" charset="0"/>
                <a:cs typeface="Arial" panose="020B0604020202020204" pitchFamily="34" charset="0"/>
              </a:rPr>
              <a:t>2760-1 : Installation de stockage de déchets dangereux </a:t>
            </a:r>
          </a:p>
          <a:p>
            <a:pPr marL="627063">
              <a:lnSpc>
                <a:spcPct val="120000"/>
              </a:lnSpc>
              <a:spcBef>
                <a:spcPts val="1200"/>
              </a:spcBef>
              <a:buFont typeface="Wingdings" pitchFamily="2" charset="2"/>
              <a:buChar char="§"/>
            </a:pPr>
            <a:r>
              <a:rPr lang="fr-FR" sz="1200" cap="none" dirty="0">
                <a:latin typeface="Century Gothic" panose="020B0502020202020204" pitchFamily="34" charset="0"/>
                <a:cs typeface="Arial" panose="020B0604020202020204" pitchFamily="34" charset="0"/>
              </a:rPr>
              <a:t>2760-2 : Installation de stockage de déchets non dangereux </a:t>
            </a:r>
          </a:p>
          <a:p>
            <a:pPr marL="627063">
              <a:lnSpc>
                <a:spcPct val="120000"/>
              </a:lnSpc>
              <a:spcBef>
                <a:spcPts val="1200"/>
              </a:spcBef>
              <a:buFont typeface="Wingdings" pitchFamily="2" charset="2"/>
              <a:buChar char="§"/>
            </a:pPr>
            <a:r>
              <a:rPr lang="fr-FR" sz="1200" b="1" cap="none" dirty="0">
                <a:solidFill>
                  <a:srgbClr val="F5BE17"/>
                </a:solidFill>
                <a:latin typeface="Century Gothic" panose="020B0502020202020204" pitchFamily="34" charset="0"/>
                <a:cs typeface="Arial" panose="020B0604020202020204" pitchFamily="34" charset="0"/>
              </a:rPr>
              <a:t>2760-3 : Installations de stockage de déchets inertes</a:t>
            </a:r>
            <a:endParaRPr lang="fr-FR" sz="1200" cap="none"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15044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INSTALLATIONS DE STOCKAGE DE DECHETS INERTES (ISDI)</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Espace réservé du contenu 2">
            <a:extLst>
              <a:ext uri="{FF2B5EF4-FFF2-40B4-BE49-F238E27FC236}">
                <a16:creationId xmlns:a16="http://schemas.microsoft.com/office/drawing/2014/main" id="{26839FB0-CEBC-4BC9-BF81-AA7455E3E8A8}"/>
              </a:ext>
            </a:extLst>
          </p:cNvPr>
          <p:cNvSpPr>
            <a:spLocks noGrp="1"/>
          </p:cNvSpPr>
          <p:nvPr>
            <p:ph idx="1"/>
          </p:nvPr>
        </p:nvSpPr>
        <p:spPr>
          <a:xfrm>
            <a:off x="98083" y="821458"/>
            <a:ext cx="8947833" cy="3133401"/>
          </a:xfrm>
        </p:spPr>
        <p:txBody>
          <a:bodyPr>
            <a:noAutofit/>
          </a:bodyPr>
          <a:lstStyle/>
          <a:p>
            <a:pPr marL="0" indent="0">
              <a:lnSpc>
                <a:spcPct val="120000"/>
              </a:lnSpc>
              <a:buNone/>
            </a:pPr>
            <a:r>
              <a:rPr lang="fr-FR" sz="1400" dirty="0">
                <a:latin typeface="Century Gothic" panose="020B0502020202020204" pitchFamily="34" charset="0"/>
                <a:cs typeface="Arial" panose="020B0604020202020204" pitchFamily="34" charset="0"/>
              </a:rPr>
              <a:t>La publication du décret du 12 décembre 2014 s'accompagne de celle de </a:t>
            </a:r>
            <a:r>
              <a:rPr lang="fr-FR" sz="1400" b="1" dirty="0">
                <a:latin typeface="Century Gothic" panose="020B0502020202020204" pitchFamily="34" charset="0"/>
                <a:cs typeface="Arial" panose="020B0604020202020204" pitchFamily="34" charset="0"/>
              </a:rPr>
              <a:t>deux arrêtés ministériels </a:t>
            </a:r>
            <a:r>
              <a:rPr lang="fr-FR" sz="1400" dirty="0">
                <a:latin typeface="Century Gothic" panose="020B0502020202020204" pitchFamily="34" charset="0"/>
                <a:cs typeface="Arial" panose="020B0604020202020204" pitchFamily="34" charset="0"/>
              </a:rPr>
              <a:t>:</a:t>
            </a:r>
          </a:p>
          <a:p>
            <a:pPr>
              <a:lnSpc>
                <a:spcPct val="120000"/>
              </a:lnSpc>
              <a:buFont typeface="Wingdings" pitchFamily="2" charset="2"/>
              <a:buChar char="§"/>
            </a:pPr>
            <a:r>
              <a:rPr lang="fr-FR" sz="1400" dirty="0">
                <a:latin typeface="Century Gothic" panose="020B0502020202020204" pitchFamily="34" charset="0"/>
                <a:cs typeface="Arial" panose="020B0604020202020204" pitchFamily="34" charset="0"/>
              </a:rPr>
              <a:t> Le premier fixe les </a:t>
            </a:r>
            <a:r>
              <a:rPr lang="fr-FR" sz="1400" b="1" dirty="0">
                <a:latin typeface="Century Gothic" panose="020B0502020202020204" pitchFamily="34" charset="0"/>
                <a:cs typeface="Arial" panose="020B0604020202020204" pitchFamily="34" charset="0"/>
              </a:rPr>
              <a:t>prescriptions générales applicables à ces installations</a:t>
            </a:r>
            <a:r>
              <a:rPr lang="fr-FR" sz="1400" dirty="0">
                <a:latin typeface="Century Gothic" panose="020B0502020202020204" pitchFamily="34" charset="0"/>
                <a:cs typeface="Arial" panose="020B0604020202020204" pitchFamily="34" charset="0"/>
              </a:rPr>
              <a:t>. Ses dispositions s'appliquent également aux installations existantes, à l'exception de celles portant sur l'implantation et l'aménagement des voies de circulation.</a:t>
            </a:r>
          </a:p>
          <a:p>
            <a:pPr lvl="1" algn="just">
              <a:lnSpc>
                <a:spcPct val="120000"/>
              </a:lnSpc>
              <a:buFont typeface="Wingdings" pitchFamily="2" charset="2"/>
              <a:buChar char="§"/>
            </a:pPr>
            <a:r>
              <a:rPr lang="fr-FR" sz="1100" b="1" dirty="0">
                <a:latin typeface="Century Gothic" panose="020B0502020202020204" pitchFamily="34" charset="0"/>
                <a:cs typeface="Arial" panose="020B0604020202020204" pitchFamily="34" charset="0"/>
              </a:rPr>
              <a:t>A</a:t>
            </a:r>
            <a:r>
              <a:rPr lang="fr-FR" sz="1100" b="1" cap="none" dirty="0">
                <a:latin typeface="Century Gothic" panose="020B0502020202020204" pitchFamily="34" charset="0"/>
                <a:cs typeface="Arial" panose="020B0604020202020204" pitchFamily="34" charset="0"/>
              </a:rPr>
              <a:t>rrêté du 12 décembre 2014 relatif aux prescriptions générales applicables aux installations du régime de l'enregistrement relevant de la rubrique n° 2760 de la nomenclature des installations classées pour la protection de l'environnement</a:t>
            </a:r>
          </a:p>
          <a:p>
            <a:pPr marL="342900" lvl="1" indent="0" algn="just">
              <a:lnSpc>
                <a:spcPct val="120000"/>
              </a:lnSpc>
              <a:buNone/>
            </a:pPr>
            <a:endParaRPr lang="fr-FR" sz="1100" b="1" cap="none" dirty="0">
              <a:latin typeface="Century Gothic" panose="020B0502020202020204" pitchFamily="34" charset="0"/>
              <a:cs typeface="Arial" panose="020B0604020202020204" pitchFamily="34" charset="0"/>
            </a:endParaRPr>
          </a:p>
          <a:p>
            <a:pPr>
              <a:lnSpc>
                <a:spcPct val="120000"/>
              </a:lnSpc>
              <a:buFont typeface="Wingdings" pitchFamily="2" charset="2"/>
              <a:buChar char="§"/>
            </a:pPr>
            <a:r>
              <a:rPr lang="fr-FR" sz="1400" cap="none" dirty="0">
                <a:latin typeface="Century Gothic" panose="020B0502020202020204" pitchFamily="34" charset="0"/>
                <a:cs typeface="Arial" panose="020B0604020202020204" pitchFamily="34" charset="0"/>
              </a:rPr>
              <a:t>Le deuxième arrêté détermine </a:t>
            </a:r>
            <a:r>
              <a:rPr lang="fr-FR" sz="1400" b="1" cap="none" dirty="0">
                <a:latin typeface="Century Gothic" panose="020B0502020202020204" pitchFamily="34" charset="0"/>
                <a:cs typeface="Arial" panose="020B0604020202020204" pitchFamily="34" charset="0"/>
              </a:rPr>
              <a:t>les conditions d'admission</a:t>
            </a:r>
            <a:r>
              <a:rPr lang="fr-FR" sz="1400" cap="none" dirty="0">
                <a:latin typeface="Century Gothic" panose="020B0502020202020204" pitchFamily="34" charset="0"/>
                <a:cs typeface="Arial" panose="020B0604020202020204" pitchFamily="34" charset="0"/>
              </a:rPr>
              <a:t>, des déchets inertes dans ces installations ainsi que dans celles relevant des rubriques 2515, 2516 et 2517 de la nomenclature. </a:t>
            </a:r>
          </a:p>
          <a:p>
            <a:pPr lvl="1">
              <a:lnSpc>
                <a:spcPct val="120000"/>
              </a:lnSpc>
              <a:buFont typeface="Wingdings" pitchFamily="2" charset="2"/>
              <a:buChar char="§"/>
            </a:pPr>
            <a:r>
              <a:rPr lang="fr-FR" sz="1100" b="1" cap="none" dirty="0">
                <a:latin typeface="Century Gothic" panose="020B0502020202020204" pitchFamily="34" charset="0"/>
                <a:cs typeface="Arial" panose="020B0604020202020204" pitchFamily="34" charset="0"/>
              </a:rPr>
              <a:t>Arrêté du 12 décembre 2014 relatif aux conditions d'admission des déchets inertes dans les installations relevant des rubriques 2515, 2516, 2517 et dans les installations de stockage de déchets inertes relevant de la rubrique 2760 de la nomenclature des installations classées</a:t>
            </a:r>
          </a:p>
          <a:p>
            <a:pPr>
              <a:lnSpc>
                <a:spcPct val="120000"/>
              </a:lnSpc>
              <a:buFont typeface="Wingdings" pitchFamily="2" charset="2"/>
              <a:buChar char="§"/>
            </a:pPr>
            <a:endParaRPr lang="fr-FR" sz="1400" cap="none" dirty="0">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17483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INSTALLATIONS DE STOCKAGE DE DECHETS INERTES (ISDI)</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69F94316-884D-4D0E-90FF-43AA51FE48FA}"/>
              </a:ext>
            </a:extLst>
          </p:cNvPr>
          <p:cNvSpPr/>
          <p:nvPr/>
        </p:nvSpPr>
        <p:spPr>
          <a:xfrm>
            <a:off x="625469" y="889671"/>
            <a:ext cx="7893062" cy="2597442"/>
          </a:xfrm>
          <a:prstGeom prst="rect">
            <a:avLst/>
          </a:prstGeom>
        </p:spPr>
        <p:txBody>
          <a:bodyPr wrap="square">
            <a:spAutoFit/>
          </a:bodyPr>
          <a:lstStyle/>
          <a:p>
            <a:pPr>
              <a:lnSpc>
                <a:spcPct val="120000"/>
              </a:lnSpc>
              <a:spcBef>
                <a:spcPts val="1200"/>
              </a:spcBef>
            </a:pPr>
            <a:r>
              <a:rPr lang="fr-FR" b="1" dirty="0">
                <a:latin typeface="Century Gothic" panose="020B0502020202020204" pitchFamily="34" charset="0"/>
                <a:cs typeface="Arial" panose="020B0604020202020204" pitchFamily="34" charset="0"/>
              </a:rPr>
              <a:t>2760-3 : Installations de stockage de déchets inertes</a:t>
            </a:r>
          </a:p>
          <a:p>
            <a:pPr>
              <a:lnSpc>
                <a:spcPct val="120000"/>
              </a:lnSpc>
              <a:spcBef>
                <a:spcPts val="1200"/>
              </a:spcBef>
            </a:pPr>
            <a:r>
              <a:rPr lang="fr-FR" dirty="0">
                <a:latin typeface="Century Gothic" panose="020B0502020202020204" pitchFamily="34" charset="0"/>
              </a:rPr>
              <a:t>Le régime d’enregistrement des ICPE </a:t>
            </a:r>
            <a:r>
              <a:rPr lang="fr-FR" b="1" dirty="0">
                <a:latin typeface="Century Gothic" panose="020B0502020202020204" pitchFamily="34" charset="0"/>
              </a:rPr>
              <a:t>n’est pas soumis à étude d’impact ni à enquête publique. </a:t>
            </a:r>
          </a:p>
          <a:p>
            <a:pPr>
              <a:lnSpc>
                <a:spcPct val="120000"/>
              </a:lnSpc>
              <a:spcBef>
                <a:spcPts val="1200"/>
              </a:spcBef>
            </a:pPr>
            <a:r>
              <a:rPr lang="fr-FR" dirty="0">
                <a:latin typeface="Century Gothic" panose="020B0502020202020204" pitchFamily="34" charset="0"/>
              </a:rPr>
              <a:t>Toutefois, dans le cas où la sensibilité du milieu le nécessite, le préfet, en motivant sa décision, peut opérer un basculement entre une instruction en procédure d’enregistrement à une procédure d’autorisation (L512-7-2 du code de l’environnement). </a:t>
            </a:r>
          </a:p>
          <a:p>
            <a:pPr>
              <a:lnSpc>
                <a:spcPct val="120000"/>
              </a:lnSpc>
              <a:spcBef>
                <a:spcPts val="1200"/>
              </a:spcBef>
            </a:pPr>
            <a:r>
              <a:rPr lang="fr-FR" dirty="0">
                <a:latin typeface="Century Gothic" panose="020B0502020202020204" pitchFamily="34" charset="0"/>
              </a:rPr>
              <a:t>Le dossier est alors instruit selon les règles de l’autorisation. Ce basculement implique alors la réalisation d’une étude d’impact et d’une enquête publique. 	</a:t>
            </a:r>
          </a:p>
        </p:txBody>
      </p:sp>
    </p:spTree>
    <p:extLst>
      <p:ext uri="{BB962C8B-B14F-4D97-AF65-F5344CB8AC3E}">
        <p14:creationId xmlns:p14="http://schemas.microsoft.com/office/powerpoint/2010/main" val="1607485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DOSSIER D’ENREGISTREMENT (ISDI)</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 2">
            <a:extLst>
              <a:ext uri="{FF2B5EF4-FFF2-40B4-BE49-F238E27FC236}">
                <a16:creationId xmlns:a16="http://schemas.microsoft.com/office/drawing/2014/main" id="{FEE25857-80F4-4E87-8607-3F05E15493C3}"/>
              </a:ext>
            </a:extLst>
          </p:cNvPr>
          <p:cNvPicPr>
            <a:picLocks noChangeAspect="1"/>
          </p:cNvPicPr>
          <p:nvPr/>
        </p:nvPicPr>
        <p:blipFill>
          <a:blip r:embed="rId3"/>
          <a:stretch>
            <a:fillRect/>
          </a:stretch>
        </p:blipFill>
        <p:spPr>
          <a:xfrm rot="21349774">
            <a:off x="510639" y="685800"/>
            <a:ext cx="3932393" cy="3405880"/>
          </a:xfrm>
          <a:prstGeom prst="rect">
            <a:avLst/>
          </a:prstGeom>
        </p:spPr>
      </p:pic>
      <p:sp>
        <p:nvSpPr>
          <p:cNvPr id="10" name="Espace réservé du contenu 2">
            <a:extLst>
              <a:ext uri="{FF2B5EF4-FFF2-40B4-BE49-F238E27FC236}">
                <a16:creationId xmlns:a16="http://schemas.microsoft.com/office/drawing/2014/main" id="{86F86330-E287-4AE8-A05A-F2527E7915C5}"/>
              </a:ext>
            </a:extLst>
          </p:cNvPr>
          <p:cNvSpPr>
            <a:spLocks noGrp="1"/>
          </p:cNvSpPr>
          <p:nvPr>
            <p:ph idx="1"/>
          </p:nvPr>
        </p:nvSpPr>
        <p:spPr>
          <a:xfrm>
            <a:off x="5283200" y="1412777"/>
            <a:ext cx="3350161" cy="1872290"/>
          </a:xfrm>
        </p:spPr>
        <p:txBody>
          <a:bodyPr>
            <a:noAutofit/>
          </a:bodyPr>
          <a:lstStyle/>
          <a:p>
            <a:pPr marL="0" indent="0">
              <a:lnSpc>
                <a:spcPct val="150000"/>
              </a:lnSpc>
              <a:spcBef>
                <a:spcPts val="0"/>
              </a:spcBef>
              <a:buNone/>
            </a:pPr>
            <a:r>
              <a:rPr lang="fr-FR" sz="1400" cap="none" dirty="0">
                <a:latin typeface="Century Gothic" panose="020B0502020202020204" pitchFamily="34" charset="0"/>
              </a:rPr>
              <a:t>Le décret 2014-1501 introduisant les ISDI dans la nomenclature ICPE </a:t>
            </a:r>
            <a:r>
              <a:rPr lang="fr-FR" sz="1400" b="1" cap="none" dirty="0">
                <a:latin typeface="Century Gothic" panose="020B0502020202020204" pitchFamily="34" charset="0"/>
              </a:rPr>
              <a:t>exclut</a:t>
            </a:r>
            <a:r>
              <a:rPr lang="fr-FR" sz="1400" cap="none" dirty="0">
                <a:latin typeface="Century Gothic" panose="020B0502020202020204" pitchFamily="34" charset="0"/>
              </a:rPr>
              <a:t> l’application à ce régime de </a:t>
            </a:r>
            <a:r>
              <a:rPr lang="fr-FR" sz="1400" b="1" cap="none" dirty="0">
                <a:latin typeface="Century Gothic" panose="020B0502020202020204" pitchFamily="34" charset="0"/>
              </a:rPr>
              <a:t>garanties financières </a:t>
            </a:r>
            <a:r>
              <a:rPr lang="fr-FR" sz="1400" cap="none" dirty="0">
                <a:latin typeface="Century Gothic" panose="020B0502020202020204" pitchFamily="34" charset="0"/>
              </a:rPr>
              <a:t>(article 4 du décret 2014-1501). </a:t>
            </a:r>
          </a:p>
        </p:txBody>
      </p:sp>
    </p:spTree>
    <p:extLst>
      <p:ext uri="{BB962C8B-B14F-4D97-AF65-F5344CB8AC3E}">
        <p14:creationId xmlns:p14="http://schemas.microsoft.com/office/powerpoint/2010/main" val="2621555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a:off x="1" y="1"/>
            <a:ext cx="9143999" cy="51435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58531" y="173634"/>
            <a:ext cx="1321969" cy="1187324"/>
          </a:xfrm>
          <a:prstGeom prst="rect">
            <a:avLst/>
          </a:prstGeom>
        </p:spPr>
      </p:pic>
      <p:sp>
        <p:nvSpPr>
          <p:cNvPr id="13" name="ZoneTexte 12">
            <a:extLst>
              <a:ext uri="{FF2B5EF4-FFF2-40B4-BE49-F238E27FC236}">
                <a16:creationId xmlns:a16="http://schemas.microsoft.com/office/drawing/2014/main" id="{B1EA458B-67CE-42C9-BE5D-89E2C27013E5}"/>
              </a:ext>
            </a:extLst>
          </p:cNvPr>
          <p:cNvSpPr txBox="1"/>
          <p:nvPr/>
        </p:nvSpPr>
        <p:spPr>
          <a:xfrm>
            <a:off x="2978454" y="1515065"/>
            <a:ext cx="2819393" cy="369332"/>
          </a:xfrm>
          <a:prstGeom prst="rect">
            <a:avLst/>
          </a:prstGeom>
          <a:noFill/>
        </p:spPr>
        <p:txBody>
          <a:bodyPr wrap="square" rtlCol="0">
            <a:spAutoFit/>
          </a:bodyPr>
          <a:lstStyle/>
          <a:p>
            <a:pPr algn="ctr"/>
            <a:r>
              <a:rPr lang="fr-FR" sz="1800" b="1" dirty="0">
                <a:solidFill>
                  <a:schemeClr val="bg1"/>
                </a:solidFill>
                <a:latin typeface="Myriad Pro"/>
                <a:cs typeface="Myriad Pro"/>
              </a:rPr>
              <a:t>Pour nous suivre :</a:t>
            </a:r>
          </a:p>
        </p:txBody>
      </p:sp>
      <p:sp>
        <p:nvSpPr>
          <p:cNvPr id="5" name="AutoShape 4">
            <a:extLst>
              <a:ext uri="{FF2B5EF4-FFF2-40B4-BE49-F238E27FC236}">
                <a16:creationId xmlns:a16="http://schemas.microsoft.com/office/drawing/2014/main" id="{4FF0A99A-905A-4A51-93E3-8000129FE98A}"/>
              </a:ext>
            </a:extLst>
          </p:cNvPr>
          <p:cNvSpPr>
            <a:spLocks noChangeAspect="1" noChangeArrowheads="1"/>
          </p:cNvSpPr>
          <p:nvPr/>
        </p:nvSpPr>
        <p:spPr bwMode="auto">
          <a:xfrm>
            <a:off x="1123666" y="3135858"/>
            <a:ext cx="1141862" cy="11418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FC98FAC0-BD8B-4310-848B-F05EABD7F74F}"/>
              </a:ext>
            </a:extLst>
          </p:cNvPr>
          <p:cNvPicPr>
            <a:picLocks noChangeAspect="1"/>
          </p:cNvPicPr>
          <p:nvPr/>
        </p:nvPicPr>
        <p:blipFill>
          <a:blip r:embed="rId3"/>
          <a:stretch>
            <a:fillRect/>
          </a:stretch>
        </p:blipFill>
        <p:spPr>
          <a:xfrm>
            <a:off x="1349650" y="2716213"/>
            <a:ext cx="2404176" cy="1874244"/>
          </a:xfrm>
          <a:prstGeom prst="rect">
            <a:avLst/>
          </a:prstGeom>
        </p:spPr>
      </p:pic>
      <p:pic>
        <p:nvPicPr>
          <p:cNvPr id="9" name="Image 8">
            <a:extLst>
              <a:ext uri="{FF2B5EF4-FFF2-40B4-BE49-F238E27FC236}">
                <a16:creationId xmlns:a16="http://schemas.microsoft.com/office/drawing/2014/main" id="{7971EFA8-5379-4632-A35D-3609C0C6C022}"/>
              </a:ext>
            </a:extLst>
          </p:cNvPr>
          <p:cNvPicPr>
            <a:picLocks noChangeAspect="1"/>
          </p:cNvPicPr>
          <p:nvPr/>
        </p:nvPicPr>
        <p:blipFill>
          <a:blip r:embed="rId4"/>
          <a:stretch>
            <a:fillRect/>
          </a:stretch>
        </p:blipFill>
        <p:spPr>
          <a:xfrm>
            <a:off x="4538978" y="2716213"/>
            <a:ext cx="3481356" cy="1874245"/>
          </a:xfrm>
          <a:prstGeom prst="rect">
            <a:avLst/>
          </a:prstGeom>
        </p:spPr>
      </p:pic>
      <p:sp>
        <p:nvSpPr>
          <p:cNvPr id="10" name="ZoneTexte 9">
            <a:extLst>
              <a:ext uri="{FF2B5EF4-FFF2-40B4-BE49-F238E27FC236}">
                <a16:creationId xmlns:a16="http://schemas.microsoft.com/office/drawing/2014/main" id="{947388DA-BB2B-4BD4-9F11-38A903B9E171}"/>
              </a:ext>
            </a:extLst>
          </p:cNvPr>
          <p:cNvSpPr txBox="1"/>
          <p:nvPr/>
        </p:nvSpPr>
        <p:spPr>
          <a:xfrm>
            <a:off x="1378278" y="4632002"/>
            <a:ext cx="2564109" cy="307777"/>
          </a:xfrm>
          <a:prstGeom prst="rect">
            <a:avLst/>
          </a:prstGeom>
          <a:noFill/>
        </p:spPr>
        <p:txBody>
          <a:bodyPr wrap="square" rtlCol="0">
            <a:spAutoFit/>
          </a:bodyPr>
          <a:lstStyle/>
          <a:p>
            <a:r>
              <a:rPr lang="fr-FR" dirty="0"/>
              <a:t>https://www.encem.com/</a:t>
            </a:r>
          </a:p>
        </p:txBody>
      </p:sp>
      <p:sp>
        <p:nvSpPr>
          <p:cNvPr id="18" name="ZoneTexte 17">
            <a:extLst>
              <a:ext uri="{FF2B5EF4-FFF2-40B4-BE49-F238E27FC236}">
                <a16:creationId xmlns:a16="http://schemas.microsoft.com/office/drawing/2014/main" id="{A6E2036F-DE16-4221-A9AD-9D0C8E5DC7D3}"/>
              </a:ext>
            </a:extLst>
          </p:cNvPr>
          <p:cNvSpPr txBox="1"/>
          <p:nvPr/>
        </p:nvSpPr>
        <p:spPr>
          <a:xfrm>
            <a:off x="1269683" y="2263973"/>
            <a:ext cx="2564109" cy="307777"/>
          </a:xfrm>
          <a:prstGeom prst="rect">
            <a:avLst/>
          </a:prstGeom>
          <a:noFill/>
        </p:spPr>
        <p:txBody>
          <a:bodyPr wrap="square" rtlCol="0">
            <a:spAutoFit/>
          </a:bodyPr>
          <a:lstStyle/>
          <a:p>
            <a:pPr algn="ctr"/>
            <a:r>
              <a:rPr lang="fr-FR" dirty="0"/>
              <a:t>Actu en Terrain Connu</a:t>
            </a:r>
          </a:p>
        </p:txBody>
      </p:sp>
      <p:sp>
        <p:nvSpPr>
          <p:cNvPr id="19" name="ZoneTexte 18">
            <a:extLst>
              <a:ext uri="{FF2B5EF4-FFF2-40B4-BE49-F238E27FC236}">
                <a16:creationId xmlns:a16="http://schemas.microsoft.com/office/drawing/2014/main" id="{49B33370-BD94-468F-B6FE-C380098CB986}"/>
              </a:ext>
            </a:extLst>
          </p:cNvPr>
          <p:cNvSpPr txBox="1"/>
          <p:nvPr/>
        </p:nvSpPr>
        <p:spPr>
          <a:xfrm>
            <a:off x="4997601" y="2261959"/>
            <a:ext cx="2564109" cy="307777"/>
          </a:xfrm>
          <a:prstGeom prst="rect">
            <a:avLst/>
          </a:prstGeom>
          <a:noFill/>
        </p:spPr>
        <p:txBody>
          <a:bodyPr wrap="square" rtlCol="0">
            <a:spAutoFit/>
          </a:bodyPr>
          <a:lstStyle/>
          <a:p>
            <a:pPr algn="ctr"/>
            <a:r>
              <a:rPr lang="fr-FR" dirty="0"/>
              <a:t>LinkedIn : ENCEM Conseil</a:t>
            </a:r>
          </a:p>
        </p:txBody>
      </p:sp>
    </p:spTree>
    <p:extLst>
      <p:ext uri="{BB962C8B-B14F-4D97-AF65-F5344CB8AC3E}">
        <p14:creationId xmlns:p14="http://schemas.microsoft.com/office/powerpoint/2010/main" val="238257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a:off x="2" y="1"/>
            <a:ext cx="1175655" cy="51435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2" name="ZoneTexte 1">
            <a:extLst>
              <a:ext uri="{FF2B5EF4-FFF2-40B4-BE49-F238E27FC236}">
                <a16:creationId xmlns:a16="http://schemas.microsoft.com/office/drawing/2014/main" id="{C610E38C-2730-4A74-8F52-298AA9F94711}"/>
              </a:ext>
            </a:extLst>
          </p:cNvPr>
          <p:cNvSpPr txBox="1"/>
          <p:nvPr/>
        </p:nvSpPr>
        <p:spPr>
          <a:xfrm>
            <a:off x="1443080" y="351661"/>
            <a:ext cx="7411427" cy="3139321"/>
          </a:xfrm>
          <a:prstGeom prst="rect">
            <a:avLst/>
          </a:prstGeom>
          <a:noFill/>
        </p:spPr>
        <p:txBody>
          <a:bodyPr wrap="square" rtlCol="0">
            <a:spAutoFit/>
          </a:bodyPr>
          <a:lstStyle/>
          <a:p>
            <a:pPr algn="r"/>
            <a:r>
              <a:rPr lang="fr-FR" sz="1800" b="1" dirty="0"/>
              <a:t>PLAN DE LA PRESENTATION</a:t>
            </a:r>
          </a:p>
          <a:p>
            <a:endParaRPr lang="fr-FR" sz="1800" dirty="0"/>
          </a:p>
          <a:p>
            <a:endParaRPr lang="fr-FR" sz="1800" dirty="0"/>
          </a:p>
          <a:p>
            <a:r>
              <a:rPr lang="fr-FR" sz="1800" b="1" dirty="0">
                <a:solidFill>
                  <a:srgbClr val="FFC000"/>
                </a:solidFill>
              </a:rPr>
              <a:t>Présentation du bureau d’études ENCEM</a:t>
            </a:r>
          </a:p>
          <a:p>
            <a:endParaRPr lang="fr-FR" sz="1800" dirty="0"/>
          </a:p>
          <a:p>
            <a:r>
              <a:rPr lang="fr-FR" sz="1800" b="1" dirty="0">
                <a:solidFill>
                  <a:srgbClr val="FFC000"/>
                </a:solidFill>
              </a:rPr>
              <a:t>Zoom sur l’actualité des déchets </a:t>
            </a:r>
          </a:p>
          <a:p>
            <a:r>
              <a:rPr lang="fr-FR" sz="1800" dirty="0"/>
              <a:t>	Sortie du statut de déchet</a:t>
            </a:r>
          </a:p>
          <a:p>
            <a:r>
              <a:rPr lang="fr-FR" sz="1800" dirty="0"/>
              <a:t>	Traçabilité des déchets, des terres excavées et des sédiments</a:t>
            </a:r>
          </a:p>
          <a:p>
            <a:endParaRPr lang="fr-FR" sz="1800" dirty="0"/>
          </a:p>
          <a:p>
            <a:r>
              <a:rPr lang="fr-FR" sz="1800" b="1" dirty="0">
                <a:solidFill>
                  <a:srgbClr val="FFC000"/>
                </a:solidFill>
              </a:rPr>
              <a:t>Installations de Stockage de Déchets Inertes (ISDI)</a:t>
            </a:r>
          </a:p>
          <a:p>
            <a:r>
              <a:rPr lang="fr-FR" sz="1800" dirty="0"/>
              <a:t> </a:t>
            </a:r>
          </a:p>
        </p:txBody>
      </p:sp>
    </p:spTree>
    <p:extLst>
      <p:ext uri="{BB962C8B-B14F-4D97-AF65-F5344CB8AC3E}">
        <p14:creationId xmlns:p14="http://schemas.microsoft.com/office/powerpoint/2010/main" val="399597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F5EE8-4142-D14B-8102-17CF04BE0CF1}"/>
              </a:ext>
            </a:extLst>
          </p:cNvPr>
          <p:cNvSpPr/>
          <p:nvPr/>
        </p:nvSpPr>
        <p:spPr>
          <a:xfrm>
            <a:off x="0" y="2"/>
            <a:ext cx="6191794" cy="5143498"/>
          </a:xfrm>
          <a:prstGeom prst="rect">
            <a:avLst/>
          </a:prstGeom>
          <a:solidFill>
            <a:schemeClr val="tx1">
              <a:lumMod val="95000"/>
              <a:lumOff val="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ZoneTexte 4">
            <a:extLst>
              <a:ext uri="{FF2B5EF4-FFF2-40B4-BE49-F238E27FC236}">
                <a16:creationId xmlns:a16="http://schemas.microsoft.com/office/drawing/2014/main" id="{66D5BA2E-CA5C-9446-9DC4-725DA3092FE3}"/>
              </a:ext>
            </a:extLst>
          </p:cNvPr>
          <p:cNvSpPr txBox="1"/>
          <p:nvPr/>
        </p:nvSpPr>
        <p:spPr>
          <a:xfrm>
            <a:off x="720411" y="503482"/>
            <a:ext cx="3159023" cy="400110"/>
          </a:xfrm>
          <a:prstGeom prst="rect">
            <a:avLst/>
          </a:prstGeom>
          <a:noFill/>
        </p:spPr>
        <p:txBody>
          <a:bodyPr wrap="square" rtlCol="0">
            <a:spAutoFit/>
          </a:bodyPr>
          <a:lstStyle/>
          <a:p>
            <a:r>
              <a:rPr lang="fr-FR" sz="2000" b="1" dirty="0">
                <a:solidFill>
                  <a:srgbClr val="E8B200"/>
                </a:solidFill>
                <a:latin typeface="Myriad Pro"/>
                <a:cs typeface="Myriad Pro"/>
              </a:rPr>
              <a:t>NOS CHIFFRES </a:t>
            </a:r>
            <a:r>
              <a:rPr lang="fr-FR" sz="2000" dirty="0">
                <a:solidFill>
                  <a:schemeClr val="bg1"/>
                </a:solidFill>
                <a:latin typeface="Myriad Pro"/>
                <a:cs typeface="Myriad Pro"/>
              </a:rPr>
              <a:t>CLÉS</a:t>
            </a:r>
          </a:p>
        </p:txBody>
      </p:sp>
      <p:cxnSp>
        <p:nvCxnSpPr>
          <p:cNvPr id="6" name="Connecteur droit 5">
            <a:extLst>
              <a:ext uri="{FF2B5EF4-FFF2-40B4-BE49-F238E27FC236}">
                <a16:creationId xmlns:a16="http://schemas.microsoft.com/office/drawing/2014/main" id="{023253F5-7559-ED4D-B521-A7BFCEF5FEF7}"/>
              </a:ext>
            </a:extLst>
          </p:cNvPr>
          <p:cNvCxnSpPr>
            <a:cxnSpLocks/>
          </p:cNvCxnSpPr>
          <p:nvPr/>
        </p:nvCxnSpPr>
        <p:spPr>
          <a:xfrm>
            <a:off x="619159" y="516303"/>
            <a:ext cx="0" cy="374469"/>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D5F072AD-5DC1-634C-9524-88A364BD1E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12009" y="233082"/>
            <a:ext cx="3011643" cy="3011643"/>
          </a:xfrm>
          <a:prstGeom prst="rect">
            <a:avLst/>
          </a:prstGeom>
        </p:spPr>
      </p:pic>
      <p:pic>
        <p:nvPicPr>
          <p:cNvPr id="29" name="Image 28">
            <a:extLst>
              <a:ext uri="{FF2B5EF4-FFF2-40B4-BE49-F238E27FC236}">
                <a16:creationId xmlns:a16="http://schemas.microsoft.com/office/drawing/2014/main" id="{5A5A675D-DCA8-904E-A88A-8345A5EBBF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593" y="2851287"/>
            <a:ext cx="5666879" cy="2460092"/>
          </a:xfrm>
          <a:prstGeom prst="rect">
            <a:avLst/>
          </a:prstGeom>
        </p:spPr>
      </p:pic>
      <p:sp>
        <p:nvSpPr>
          <p:cNvPr id="30" name="ZoneTexte 29">
            <a:extLst>
              <a:ext uri="{FF2B5EF4-FFF2-40B4-BE49-F238E27FC236}">
                <a16:creationId xmlns:a16="http://schemas.microsoft.com/office/drawing/2014/main" id="{7A618C70-6A24-AA46-82AD-84CC520F12C2}"/>
              </a:ext>
            </a:extLst>
          </p:cNvPr>
          <p:cNvSpPr txBox="1"/>
          <p:nvPr/>
        </p:nvSpPr>
        <p:spPr>
          <a:xfrm>
            <a:off x="6502901" y="3089877"/>
            <a:ext cx="2641099" cy="369332"/>
          </a:xfrm>
          <a:prstGeom prst="rect">
            <a:avLst/>
          </a:prstGeom>
          <a:noFill/>
        </p:spPr>
        <p:txBody>
          <a:bodyPr wrap="square" rtlCol="0">
            <a:spAutoFit/>
          </a:bodyPr>
          <a:lstStyle/>
          <a:p>
            <a:r>
              <a:rPr lang="fr-FR" sz="1800" dirty="0">
                <a:solidFill>
                  <a:schemeClr val="tx1">
                    <a:lumMod val="85000"/>
                    <a:lumOff val="15000"/>
                  </a:schemeClr>
                </a:solidFill>
                <a:latin typeface="Myriad Pro"/>
                <a:cs typeface="Myriad Pro"/>
              </a:rPr>
              <a:t>NOTRE</a:t>
            </a:r>
            <a:r>
              <a:rPr lang="fr-FR" sz="1800" b="1" dirty="0">
                <a:solidFill>
                  <a:srgbClr val="E8B200"/>
                </a:solidFill>
                <a:latin typeface="Myriad Pro"/>
                <a:cs typeface="Myriad Pro"/>
              </a:rPr>
              <a:t> ENGAGEMENT</a:t>
            </a:r>
          </a:p>
        </p:txBody>
      </p:sp>
      <p:cxnSp>
        <p:nvCxnSpPr>
          <p:cNvPr id="31" name="Connecteur droit 30">
            <a:extLst>
              <a:ext uri="{FF2B5EF4-FFF2-40B4-BE49-F238E27FC236}">
                <a16:creationId xmlns:a16="http://schemas.microsoft.com/office/drawing/2014/main" id="{D2A8CE4A-BCF0-204C-8CDB-AE5912EAD401}"/>
              </a:ext>
            </a:extLst>
          </p:cNvPr>
          <p:cNvCxnSpPr>
            <a:cxnSpLocks/>
          </p:cNvCxnSpPr>
          <p:nvPr/>
        </p:nvCxnSpPr>
        <p:spPr>
          <a:xfrm>
            <a:off x="6468065" y="3051846"/>
            <a:ext cx="0" cy="374469"/>
          </a:xfrm>
          <a:prstGeom prst="line">
            <a:avLst/>
          </a:prstGeom>
          <a:ln w="2222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2" name="ZoneTexte 31">
            <a:extLst>
              <a:ext uri="{FF2B5EF4-FFF2-40B4-BE49-F238E27FC236}">
                <a16:creationId xmlns:a16="http://schemas.microsoft.com/office/drawing/2014/main" id="{8D226CA9-85CD-9F4D-93C1-4838E077E7BA}"/>
              </a:ext>
            </a:extLst>
          </p:cNvPr>
          <p:cNvSpPr txBox="1"/>
          <p:nvPr/>
        </p:nvSpPr>
        <p:spPr>
          <a:xfrm>
            <a:off x="7255702" y="1039112"/>
            <a:ext cx="2641099" cy="646331"/>
          </a:xfrm>
          <a:prstGeom prst="rect">
            <a:avLst/>
          </a:prstGeom>
          <a:noFill/>
        </p:spPr>
        <p:txBody>
          <a:bodyPr wrap="square" rtlCol="0">
            <a:spAutoFit/>
          </a:bodyPr>
          <a:lstStyle/>
          <a:p>
            <a:r>
              <a:rPr lang="fr-FR" sz="1800" dirty="0">
                <a:solidFill>
                  <a:schemeClr val="tx1">
                    <a:lumMod val="85000"/>
                    <a:lumOff val="15000"/>
                  </a:schemeClr>
                </a:solidFill>
                <a:latin typeface="Myriad Pro"/>
                <a:cs typeface="Myriad Pro"/>
              </a:rPr>
              <a:t>NOS</a:t>
            </a:r>
            <a:r>
              <a:rPr lang="fr-FR" sz="1800" b="1" dirty="0">
                <a:solidFill>
                  <a:srgbClr val="E8B200"/>
                </a:solidFill>
                <a:latin typeface="Myriad Pro"/>
                <a:cs typeface="Myriad Pro"/>
              </a:rPr>
              <a:t> </a:t>
            </a:r>
          </a:p>
          <a:p>
            <a:r>
              <a:rPr lang="fr-FR" sz="1800" b="1" dirty="0">
                <a:solidFill>
                  <a:srgbClr val="E8B200"/>
                </a:solidFill>
                <a:latin typeface="Myriad Pro"/>
                <a:cs typeface="Myriad Pro"/>
              </a:rPr>
              <a:t>POINTS FORTS</a:t>
            </a:r>
            <a:endParaRPr lang="fr-FR" sz="1800" dirty="0">
              <a:solidFill>
                <a:srgbClr val="E8B200"/>
              </a:solidFill>
              <a:latin typeface="Myriad Pro"/>
              <a:cs typeface="Myriad Pro"/>
            </a:endParaRPr>
          </a:p>
        </p:txBody>
      </p:sp>
      <p:cxnSp>
        <p:nvCxnSpPr>
          <p:cNvPr id="33" name="Connecteur droit 32">
            <a:extLst>
              <a:ext uri="{FF2B5EF4-FFF2-40B4-BE49-F238E27FC236}">
                <a16:creationId xmlns:a16="http://schemas.microsoft.com/office/drawing/2014/main" id="{1E359318-5B15-E344-BC0D-31023D8C07B6}"/>
              </a:ext>
            </a:extLst>
          </p:cNvPr>
          <p:cNvCxnSpPr>
            <a:cxnSpLocks/>
          </p:cNvCxnSpPr>
          <p:nvPr/>
        </p:nvCxnSpPr>
        <p:spPr>
          <a:xfrm>
            <a:off x="7223652" y="1111624"/>
            <a:ext cx="0" cy="446852"/>
          </a:xfrm>
          <a:prstGeom prst="line">
            <a:avLst/>
          </a:prstGeom>
          <a:ln w="22225">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5" name="ZoneTexte 34">
            <a:extLst>
              <a:ext uri="{FF2B5EF4-FFF2-40B4-BE49-F238E27FC236}">
                <a16:creationId xmlns:a16="http://schemas.microsoft.com/office/drawing/2014/main" id="{69FAB556-8E0E-CD48-B4DA-C47E2F7B1F18}"/>
              </a:ext>
            </a:extLst>
          </p:cNvPr>
          <p:cNvSpPr txBox="1"/>
          <p:nvPr/>
        </p:nvSpPr>
        <p:spPr>
          <a:xfrm>
            <a:off x="7255701" y="1685443"/>
            <a:ext cx="2281488" cy="1138773"/>
          </a:xfrm>
          <a:prstGeom prst="rect">
            <a:avLst/>
          </a:prstGeom>
          <a:noFill/>
        </p:spPr>
        <p:txBody>
          <a:bodyPr wrap="square" rtlCol="0">
            <a:spAutoFit/>
          </a:bodyPr>
          <a:lstStyle/>
          <a:p>
            <a:r>
              <a:rPr lang="fr-FR" sz="1800" b="1" dirty="0">
                <a:latin typeface="Myriad Pro" panose="020B0503030403020204" pitchFamily="34" charset="0"/>
              </a:rPr>
              <a:t>EXPERTISE  </a:t>
            </a:r>
          </a:p>
          <a:p>
            <a:r>
              <a:rPr lang="fr-FR" sz="1800" b="1" dirty="0">
                <a:latin typeface="Myriad Pro" panose="020B0503030403020204" pitchFamily="34" charset="0"/>
              </a:rPr>
              <a:t>RÉACTIVITÉ </a:t>
            </a:r>
          </a:p>
          <a:p>
            <a:r>
              <a:rPr lang="fr-FR" sz="1800" b="1" dirty="0">
                <a:latin typeface="Myriad Pro" panose="020B0503030403020204" pitchFamily="34" charset="0"/>
              </a:rPr>
              <a:t>PROXIMITÉ</a:t>
            </a:r>
          </a:p>
          <a:p>
            <a:endParaRPr lang="fr-FR" dirty="0"/>
          </a:p>
        </p:txBody>
      </p:sp>
      <p:sp>
        <p:nvSpPr>
          <p:cNvPr id="38" name="ZoneTexte 37">
            <a:extLst>
              <a:ext uri="{FF2B5EF4-FFF2-40B4-BE49-F238E27FC236}">
                <a16:creationId xmlns:a16="http://schemas.microsoft.com/office/drawing/2014/main" id="{CEE74470-27F6-E44E-854D-DEFAC5542A4B}"/>
              </a:ext>
            </a:extLst>
          </p:cNvPr>
          <p:cNvSpPr txBox="1"/>
          <p:nvPr/>
        </p:nvSpPr>
        <p:spPr>
          <a:xfrm>
            <a:off x="7337502" y="3640169"/>
            <a:ext cx="1598342" cy="954107"/>
          </a:xfrm>
          <a:prstGeom prst="rect">
            <a:avLst/>
          </a:prstGeom>
          <a:noFill/>
        </p:spPr>
        <p:txBody>
          <a:bodyPr wrap="square" rtlCol="0">
            <a:spAutoFit/>
          </a:bodyPr>
          <a:lstStyle/>
          <a:p>
            <a:pPr algn="ctr"/>
            <a:r>
              <a:rPr lang="fr-FR" b="1" dirty="0">
                <a:latin typeface="Myriad Pro" panose="020B0503030403020204" pitchFamily="34" charset="0"/>
              </a:rPr>
              <a:t>Labellisé </a:t>
            </a:r>
          </a:p>
          <a:p>
            <a:pPr algn="ctr"/>
            <a:r>
              <a:rPr lang="fr-FR" dirty="0">
                <a:latin typeface="Myriad Pro" panose="020B0503030403020204" pitchFamily="34" charset="0"/>
              </a:rPr>
              <a:t>au titre de notre</a:t>
            </a:r>
          </a:p>
          <a:p>
            <a:pPr algn="ctr"/>
            <a:r>
              <a:rPr lang="fr-FR" b="1" dirty="0">
                <a:latin typeface="Myriad Pro" panose="020B0503030403020204" pitchFamily="34" charset="0"/>
              </a:rPr>
              <a:t>démarche RSE</a:t>
            </a:r>
            <a:endParaRPr lang="fr-FR" dirty="0">
              <a:latin typeface="Myriad Pro" panose="020B0503030403020204" pitchFamily="34" charset="0"/>
            </a:endParaRPr>
          </a:p>
          <a:p>
            <a:pPr algn="ctr"/>
            <a:endParaRPr lang="fr-FR" dirty="0"/>
          </a:p>
        </p:txBody>
      </p:sp>
      <p:pic>
        <p:nvPicPr>
          <p:cNvPr id="16" name="Image 15">
            <a:extLst>
              <a:ext uri="{FF2B5EF4-FFF2-40B4-BE49-F238E27FC236}">
                <a16:creationId xmlns:a16="http://schemas.microsoft.com/office/drawing/2014/main" id="{421F53A0-89A5-4D2B-8217-83834ED39509}"/>
              </a:ext>
            </a:extLst>
          </p:cNvPr>
          <p:cNvPicPr/>
          <p:nvPr/>
        </p:nvPicPr>
        <p:blipFill rotWithShape="1">
          <a:blip r:embed="rId4" cstate="hqprint">
            <a:extLst>
              <a:ext uri="{28A0092B-C50C-407E-A947-70E740481C1C}">
                <a14:useLocalDpi xmlns:a14="http://schemas.microsoft.com/office/drawing/2010/main"/>
              </a:ext>
            </a:extLst>
          </a:blip>
          <a:srcRect/>
          <a:stretch/>
        </p:blipFill>
        <p:spPr bwMode="auto">
          <a:xfrm>
            <a:off x="6368999" y="3604279"/>
            <a:ext cx="1116542" cy="954107"/>
          </a:xfrm>
          <a:prstGeom prst="rect">
            <a:avLst/>
          </a:prstGeom>
          <a:ln>
            <a:noFill/>
          </a:ln>
          <a:extLst>
            <a:ext uri="{53640926-AAD7-44D8-BBD7-CCE9431645EC}">
              <a14:shadowObscured xmlns:a14="http://schemas.microsoft.com/office/drawing/2010/main"/>
            </a:ext>
          </a:extLst>
        </p:spPr>
      </p:pic>
      <p:pic>
        <p:nvPicPr>
          <p:cNvPr id="2" name="Image 1">
            <a:extLst>
              <a:ext uri="{FF2B5EF4-FFF2-40B4-BE49-F238E27FC236}">
                <a16:creationId xmlns:a16="http://schemas.microsoft.com/office/drawing/2014/main" id="{67CF95E8-7007-4243-AE86-8618D5F2D9C4}"/>
              </a:ext>
            </a:extLst>
          </p:cNvPr>
          <p:cNvPicPr>
            <a:picLocks noChangeAspect="1"/>
          </p:cNvPicPr>
          <p:nvPr/>
        </p:nvPicPr>
        <p:blipFill>
          <a:blip r:embed="rId5"/>
          <a:stretch>
            <a:fillRect/>
          </a:stretch>
        </p:blipFill>
        <p:spPr>
          <a:xfrm>
            <a:off x="217045" y="1039112"/>
            <a:ext cx="4103037" cy="2061875"/>
          </a:xfrm>
          <a:prstGeom prst="rect">
            <a:avLst/>
          </a:prstGeom>
        </p:spPr>
      </p:pic>
    </p:spTree>
    <p:extLst>
      <p:ext uri="{BB962C8B-B14F-4D97-AF65-F5344CB8AC3E}">
        <p14:creationId xmlns:p14="http://schemas.microsoft.com/office/powerpoint/2010/main" val="155400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620311-4D08-5441-8174-9417BD895C3A}"/>
              </a:ext>
            </a:extLst>
          </p:cNvPr>
          <p:cNvSpPr/>
          <p:nvPr/>
        </p:nvSpPr>
        <p:spPr>
          <a:xfrm>
            <a:off x="1" y="1"/>
            <a:ext cx="4867834"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ZoneTexte 4">
            <a:extLst>
              <a:ext uri="{FF2B5EF4-FFF2-40B4-BE49-F238E27FC236}">
                <a16:creationId xmlns:a16="http://schemas.microsoft.com/office/drawing/2014/main" id="{AFA21DB9-AB33-6949-B6F0-5B7EEE976D1A}"/>
              </a:ext>
            </a:extLst>
          </p:cNvPr>
          <p:cNvSpPr txBox="1"/>
          <p:nvPr/>
        </p:nvSpPr>
        <p:spPr>
          <a:xfrm>
            <a:off x="466993" y="596196"/>
            <a:ext cx="2924970" cy="461665"/>
          </a:xfrm>
          <a:prstGeom prst="rect">
            <a:avLst/>
          </a:prstGeom>
          <a:noFill/>
        </p:spPr>
        <p:txBody>
          <a:bodyPr wrap="square" rtlCol="0">
            <a:spAutoFit/>
          </a:bodyPr>
          <a:lstStyle/>
          <a:p>
            <a:r>
              <a:rPr lang="fr-FR" sz="2400" b="1" dirty="0">
                <a:solidFill>
                  <a:srgbClr val="FFFFFF"/>
                </a:solidFill>
                <a:latin typeface="Myriad Pro"/>
                <a:cs typeface="Myriad Pro"/>
              </a:rPr>
              <a:t>L’ </a:t>
            </a:r>
            <a:r>
              <a:rPr lang="fr-FR" sz="2400" b="1" dirty="0">
                <a:solidFill>
                  <a:srgbClr val="E8B200"/>
                </a:solidFill>
                <a:latin typeface="Myriad Pro"/>
                <a:cs typeface="Myriad Pro"/>
              </a:rPr>
              <a:t>ORGANISATION</a:t>
            </a:r>
          </a:p>
        </p:txBody>
      </p:sp>
      <p:cxnSp>
        <p:nvCxnSpPr>
          <p:cNvPr id="6" name="Connecteur droit 5">
            <a:extLst>
              <a:ext uri="{FF2B5EF4-FFF2-40B4-BE49-F238E27FC236}">
                <a16:creationId xmlns:a16="http://schemas.microsoft.com/office/drawing/2014/main" id="{E84864D3-33A0-2A4E-AA80-930057B191EC}"/>
              </a:ext>
            </a:extLst>
          </p:cNvPr>
          <p:cNvCxnSpPr>
            <a:cxnSpLocks/>
          </p:cNvCxnSpPr>
          <p:nvPr/>
        </p:nvCxnSpPr>
        <p:spPr>
          <a:xfrm>
            <a:off x="466994" y="663459"/>
            <a:ext cx="0" cy="327141"/>
          </a:xfrm>
          <a:prstGeom prst="line">
            <a:avLst/>
          </a:prstGeom>
          <a:ln w="22225">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Image 6">
            <a:extLst>
              <a:ext uri="{FF2B5EF4-FFF2-40B4-BE49-F238E27FC236}">
                <a16:creationId xmlns:a16="http://schemas.microsoft.com/office/drawing/2014/main" id="{30F962DE-D677-2D4C-8B6E-1586E7AF11F4}"/>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435788" y="4531737"/>
            <a:ext cx="507886" cy="456157"/>
          </a:xfrm>
          <a:prstGeom prst="rect">
            <a:avLst/>
          </a:prstGeom>
        </p:spPr>
      </p:pic>
      <p:pic>
        <p:nvPicPr>
          <p:cNvPr id="10" name="Image 9">
            <a:extLst>
              <a:ext uri="{FF2B5EF4-FFF2-40B4-BE49-F238E27FC236}">
                <a16:creationId xmlns:a16="http://schemas.microsoft.com/office/drawing/2014/main" id="{4DD44604-6576-E548-BA51-137ADCAD0FE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77139" y="1171168"/>
            <a:ext cx="3585882" cy="3478841"/>
          </a:xfrm>
          <a:prstGeom prst="rect">
            <a:avLst/>
          </a:prstGeom>
        </p:spPr>
      </p:pic>
      <p:sp>
        <p:nvSpPr>
          <p:cNvPr id="11" name="ZoneTexte 10">
            <a:extLst>
              <a:ext uri="{FF2B5EF4-FFF2-40B4-BE49-F238E27FC236}">
                <a16:creationId xmlns:a16="http://schemas.microsoft.com/office/drawing/2014/main" id="{18A78E0D-AC67-FA48-8058-25E225BC2A9D}"/>
              </a:ext>
            </a:extLst>
          </p:cNvPr>
          <p:cNvSpPr txBox="1"/>
          <p:nvPr/>
        </p:nvSpPr>
        <p:spPr>
          <a:xfrm>
            <a:off x="526891" y="1762904"/>
            <a:ext cx="2620189" cy="3093154"/>
          </a:xfrm>
          <a:prstGeom prst="rect">
            <a:avLst/>
          </a:prstGeom>
          <a:noFill/>
        </p:spPr>
        <p:txBody>
          <a:bodyPr wrap="square" rtlCol="0">
            <a:spAutoFit/>
          </a:bodyPr>
          <a:lstStyle/>
          <a:p>
            <a:r>
              <a:rPr lang="fr-FR" sz="1200" b="1" dirty="0">
                <a:solidFill>
                  <a:srgbClr val="E8B200"/>
                </a:solidFill>
                <a:latin typeface="Myriad Pro" panose="020B0503030403020204" pitchFamily="34" charset="0"/>
              </a:rPr>
              <a:t>RÉGION NORD-CENTRE</a:t>
            </a:r>
          </a:p>
          <a:p>
            <a:r>
              <a:rPr lang="fr-FR" sz="1200" dirty="0">
                <a:solidFill>
                  <a:schemeClr val="bg1"/>
                </a:solidFill>
                <a:latin typeface="Myriad Pro" panose="020B0503030403020204" pitchFamily="34" charset="0"/>
              </a:rPr>
              <a:t>ORLÉANS / PARIS</a:t>
            </a:r>
          </a:p>
          <a:p>
            <a:r>
              <a:rPr lang="fr-FR" sz="1200" b="1" dirty="0">
                <a:solidFill>
                  <a:schemeClr val="bg1"/>
                </a:solidFill>
                <a:latin typeface="Myriad Pro" panose="020B0503030403020204" pitchFamily="34" charset="0"/>
              </a:rPr>
              <a:t>Responsable régionale :</a:t>
            </a:r>
          </a:p>
          <a:p>
            <a:r>
              <a:rPr lang="fr-FR" sz="1100" dirty="0">
                <a:solidFill>
                  <a:schemeClr val="bg1"/>
                </a:solidFill>
                <a:latin typeface="Myriad Pro" panose="020B0503030403020204" pitchFamily="34" charset="0"/>
              </a:rPr>
              <a:t>Hélène</a:t>
            </a:r>
            <a:r>
              <a:rPr lang="fr-FR" sz="1100" b="1" dirty="0">
                <a:solidFill>
                  <a:schemeClr val="bg1"/>
                </a:solidFill>
                <a:latin typeface="Myriad Pro" panose="020B0503030403020204" pitchFamily="34" charset="0"/>
              </a:rPr>
              <a:t> LEJEUNE</a:t>
            </a:r>
          </a:p>
          <a:p>
            <a:r>
              <a:rPr lang="fr-FR" sz="1100" dirty="0">
                <a:solidFill>
                  <a:schemeClr val="bg1"/>
                </a:solidFill>
                <a:latin typeface="Myriad Pro" panose="020B0503030403020204" pitchFamily="34" charset="0"/>
              </a:rPr>
              <a:t>Tél. 06 23 89 84 39 </a:t>
            </a:r>
            <a:r>
              <a:rPr lang="fr-FR" sz="1100" dirty="0" err="1">
                <a:solidFill>
                  <a:schemeClr val="bg1"/>
                </a:solidFill>
                <a:latin typeface="Myriad Pro" panose="020B0503030403020204" pitchFamily="34" charset="0"/>
              </a:rPr>
              <a:t>helene.lejeune@encem.com</a:t>
            </a:r>
            <a:endParaRPr lang="fr-FR" sz="1100" dirty="0">
              <a:solidFill>
                <a:schemeClr val="bg1"/>
              </a:solidFill>
              <a:latin typeface="Myriad Pro" panose="020B0503030403020204" pitchFamily="34" charset="0"/>
            </a:endParaRPr>
          </a:p>
          <a:p>
            <a:r>
              <a:rPr lang="fr-FR" sz="1100" dirty="0">
                <a:solidFill>
                  <a:schemeClr val="bg1"/>
                </a:solidFill>
                <a:latin typeface="Myriad Pro" panose="020B0503030403020204" pitchFamily="34" charset="0"/>
              </a:rPr>
              <a:t> </a:t>
            </a:r>
          </a:p>
          <a:p>
            <a:endParaRPr lang="fr-FR" sz="1100" dirty="0">
              <a:solidFill>
                <a:schemeClr val="bg1"/>
              </a:solidFill>
              <a:latin typeface="Myriad Pro" panose="020B0503030403020204" pitchFamily="34" charset="0"/>
            </a:endParaRPr>
          </a:p>
          <a:p>
            <a:r>
              <a:rPr lang="fr-FR" sz="1200" b="1" dirty="0">
                <a:solidFill>
                  <a:srgbClr val="E8B200"/>
                </a:solidFill>
                <a:latin typeface="Myriad Pro" panose="020B0503030403020204" pitchFamily="34" charset="0"/>
              </a:rPr>
              <a:t>RÉGION GRAND-OUEST</a:t>
            </a:r>
          </a:p>
          <a:p>
            <a:r>
              <a:rPr lang="fr-FR" sz="1200" dirty="0">
                <a:solidFill>
                  <a:schemeClr val="bg1"/>
                </a:solidFill>
                <a:latin typeface="Myriad Pro" panose="020B0503030403020204" pitchFamily="34" charset="0"/>
              </a:rPr>
              <a:t>BORDEAUX / NANTES</a:t>
            </a:r>
          </a:p>
          <a:p>
            <a:r>
              <a:rPr lang="fr-FR" sz="1200" b="1" dirty="0">
                <a:solidFill>
                  <a:schemeClr val="bg1"/>
                </a:solidFill>
                <a:latin typeface="Myriad Pro" panose="020B0503030403020204" pitchFamily="34" charset="0"/>
              </a:rPr>
              <a:t>Responsable régionale :</a:t>
            </a:r>
          </a:p>
          <a:p>
            <a:r>
              <a:rPr lang="fr-FR" sz="1100" dirty="0">
                <a:solidFill>
                  <a:schemeClr val="bg1"/>
                </a:solidFill>
                <a:latin typeface="Myriad Pro" panose="020B0503030403020204" pitchFamily="34" charset="0"/>
              </a:rPr>
              <a:t>Marie-Laure MOREAU</a:t>
            </a:r>
            <a:endParaRPr lang="fr-FR" sz="1100" b="1" dirty="0">
              <a:solidFill>
                <a:schemeClr val="bg1"/>
              </a:solidFill>
              <a:latin typeface="Myriad Pro" panose="020B0503030403020204" pitchFamily="34" charset="0"/>
            </a:endParaRPr>
          </a:p>
          <a:p>
            <a:r>
              <a:rPr lang="fr-FR" sz="1100" dirty="0">
                <a:solidFill>
                  <a:schemeClr val="bg1"/>
                </a:solidFill>
                <a:latin typeface="Myriad Pro" panose="020B0503030403020204" pitchFamily="34" charset="0"/>
              </a:rPr>
              <a:t>Tél. 06 17 93 83 85</a:t>
            </a:r>
          </a:p>
          <a:p>
            <a:r>
              <a:rPr lang="fr-FR" sz="1100" dirty="0">
                <a:solidFill>
                  <a:schemeClr val="bg1"/>
                </a:solidFill>
                <a:latin typeface="Myriad Pro" panose="020B0503030403020204" pitchFamily="34" charset="0"/>
              </a:rPr>
              <a:t>marie-laure.moreau@encem.com</a:t>
            </a:r>
          </a:p>
          <a:p>
            <a:endParaRPr lang="fr-FR" sz="1100" dirty="0">
              <a:solidFill>
                <a:schemeClr val="bg1"/>
              </a:solidFill>
              <a:latin typeface="Myriad Pro" panose="020B0503030403020204" pitchFamily="34" charset="0"/>
            </a:endParaRPr>
          </a:p>
          <a:p>
            <a:endParaRPr lang="fr-FR" sz="1200" dirty="0">
              <a:solidFill>
                <a:schemeClr val="bg1"/>
              </a:solidFill>
              <a:latin typeface="Myriad Pro" panose="020B0503030403020204" pitchFamily="34" charset="0"/>
            </a:endParaRPr>
          </a:p>
          <a:p>
            <a:endParaRPr lang="fr-FR" sz="1200" dirty="0"/>
          </a:p>
        </p:txBody>
      </p:sp>
      <p:sp>
        <p:nvSpPr>
          <p:cNvPr id="12" name="ZoneTexte 11">
            <a:extLst>
              <a:ext uri="{FF2B5EF4-FFF2-40B4-BE49-F238E27FC236}">
                <a16:creationId xmlns:a16="http://schemas.microsoft.com/office/drawing/2014/main" id="{5A2E24F7-39B0-CA43-A665-50AB93D4EBE6}"/>
              </a:ext>
            </a:extLst>
          </p:cNvPr>
          <p:cNvSpPr txBox="1"/>
          <p:nvPr/>
        </p:nvSpPr>
        <p:spPr>
          <a:xfrm>
            <a:off x="5755341" y="1762904"/>
            <a:ext cx="2951713" cy="3093154"/>
          </a:xfrm>
          <a:prstGeom prst="rect">
            <a:avLst/>
          </a:prstGeom>
          <a:noFill/>
        </p:spPr>
        <p:txBody>
          <a:bodyPr wrap="square" rtlCol="0">
            <a:spAutoFit/>
          </a:bodyPr>
          <a:lstStyle/>
          <a:p>
            <a:pPr algn="r"/>
            <a:r>
              <a:rPr lang="fr-FR" sz="1200" b="1" dirty="0">
                <a:solidFill>
                  <a:srgbClr val="E8B200"/>
                </a:solidFill>
                <a:latin typeface="Myriad Pro" panose="020B0503030403020204" pitchFamily="34" charset="0"/>
              </a:rPr>
              <a:t>RÉGION GRAND-EST</a:t>
            </a:r>
          </a:p>
          <a:p>
            <a:pPr algn="r"/>
            <a:r>
              <a:rPr lang="fr-FR" sz="1200" dirty="0">
                <a:solidFill>
                  <a:schemeClr val="tx1">
                    <a:lumMod val="85000"/>
                    <a:lumOff val="15000"/>
                  </a:schemeClr>
                </a:solidFill>
                <a:latin typeface="Myriad Pro" panose="020B0503030403020204" pitchFamily="34" charset="0"/>
              </a:rPr>
              <a:t>NANCY / STRASBOURG</a:t>
            </a:r>
          </a:p>
          <a:p>
            <a:pPr algn="r"/>
            <a:r>
              <a:rPr lang="fr-FR" sz="1200" b="1" dirty="0">
                <a:solidFill>
                  <a:schemeClr val="tx1">
                    <a:lumMod val="85000"/>
                    <a:lumOff val="15000"/>
                  </a:schemeClr>
                </a:solidFill>
                <a:latin typeface="Myriad Pro" panose="020B0503030403020204" pitchFamily="34" charset="0"/>
              </a:rPr>
              <a:t>Responsable régionale :</a:t>
            </a:r>
          </a:p>
          <a:p>
            <a:pPr algn="r"/>
            <a:r>
              <a:rPr lang="fr-FR" sz="1100" dirty="0">
                <a:solidFill>
                  <a:schemeClr val="tx1">
                    <a:lumMod val="85000"/>
                    <a:lumOff val="15000"/>
                  </a:schemeClr>
                </a:solidFill>
                <a:latin typeface="Myriad Pro" panose="020B0503030403020204" pitchFamily="34" charset="0"/>
              </a:rPr>
              <a:t>Roxane</a:t>
            </a:r>
            <a:r>
              <a:rPr lang="fr-FR" sz="1100" b="1" dirty="0">
                <a:solidFill>
                  <a:schemeClr val="tx1">
                    <a:lumMod val="85000"/>
                    <a:lumOff val="15000"/>
                  </a:schemeClr>
                </a:solidFill>
                <a:latin typeface="Myriad Pro" panose="020B0503030403020204" pitchFamily="34" charset="0"/>
              </a:rPr>
              <a:t> TOURNY</a:t>
            </a:r>
          </a:p>
          <a:p>
            <a:pPr algn="r"/>
            <a:r>
              <a:rPr lang="fr-FR" sz="1100" dirty="0">
                <a:solidFill>
                  <a:schemeClr val="tx1">
                    <a:lumMod val="85000"/>
                    <a:lumOff val="15000"/>
                  </a:schemeClr>
                </a:solidFill>
                <a:latin typeface="Myriad Pro" panose="020B0503030403020204" pitchFamily="34" charset="0"/>
              </a:rPr>
              <a:t>Tél. 06 23 89 84 35</a:t>
            </a:r>
          </a:p>
          <a:p>
            <a:pPr algn="r"/>
            <a:r>
              <a:rPr lang="fr-FR" sz="1100" dirty="0">
                <a:solidFill>
                  <a:schemeClr val="tx1">
                    <a:lumMod val="85000"/>
                    <a:lumOff val="15000"/>
                  </a:schemeClr>
                </a:solidFill>
                <a:latin typeface="Myriad Pro" panose="020B0503030403020204" pitchFamily="34" charset="0"/>
              </a:rPr>
              <a:t>roxane.tourny@encem.com</a:t>
            </a:r>
          </a:p>
          <a:p>
            <a:pPr algn="r"/>
            <a:r>
              <a:rPr lang="fr-FR" sz="1100" dirty="0">
                <a:solidFill>
                  <a:schemeClr val="tx1">
                    <a:lumMod val="85000"/>
                    <a:lumOff val="15000"/>
                  </a:schemeClr>
                </a:solidFill>
                <a:latin typeface="Myriad Pro" panose="020B0503030403020204" pitchFamily="34" charset="0"/>
              </a:rPr>
              <a:t> </a:t>
            </a:r>
          </a:p>
          <a:p>
            <a:pPr algn="r"/>
            <a:endParaRPr lang="fr-FR" sz="1100" dirty="0">
              <a:solidFill>
                <a:schemeClr val="tx1">
                  <a:lumMod val="85000"/>
                  <a:lumOff val="15000"/>
                </a:schemeClr>
              </a:solidFill>
              <a:latin typeface="Myriad Pro" panose="020B0503030403020204" pitchFamily="34" charset="0"/>
            </a:endParaRPr>
          </a:p>
          <a:p>
            <a:pPr algn="r"/>
            <a:r>
              <a:rPr lang="fr-FR" sz="1200" b="1" dirty="0">
                <a:solidFill>
                  <a:srgbClr val="E8B200"/>
                </a:solidFill>
                <a:latin typeface="Myriad Pro" panose="020B0503030403020204" pitchFamily="34" charset="0"/>
              </a:rPr>
              <a:t>RÉGION GRAND-SUD</a:t>
            </a:r>
          </a:p>
          <a:p>
            <a:pPr algn="r"/>
            <a:r>
              <a:rPr lang="fr-FR" sz="1200" dirty="0">
                <a:solidFill>
                  <a:schemeClr val="tx1">
                    <a:lumMod val="85000"/>
                    <a:lumOff val="15000"/>
                  </a:schemeClr>
                </a:solidFill>
                <a:latin typeface="Myriad Pro" panose="020B0503030403020204" pitchFamily="34" charset="0"/>
              </a:rPr>
              <a:t>LYON  / MONTPELLIER</a:t>
            </a:r>
          </a:p>
          <a:p>
            <a:pPr algn="r"/>
            <a:r>
              <a:rPr lang="fr-FR" sz="1200" b="1" dirty="0">
                <a:solidFill>
                  <a:schemeClr val="tx1">
                    <a:lumMod val="85000"/>
                    <a:lumOff val="15000"/>
                  </a:schemeClr>
                </a:solidFill>
                <a:latin typeface="Myriad Pro" panose="020B0503030403020204" pitchFamily="34" charset="0"/>
              </a:rPr>
              <a:t>Responsable régional :</a:t>
            </a:r>
          </a:p>
          <a:p>
            <a:pPr algn="r"/>
            <a:r>
              <a:rPr lang="fr-FR" sz="1100" dirty="0" err="1">
                <a:solidFill>
                  <a:schemeClr val="tx1">
                    <a:lumMod val="85000"/>
                    <a:lumOff val="15000"/>
                  </a:schemeClr>
                </a:solidFill>
                <a:latin typeface="Myriad Pro" panose="020B0503030403020204" pitchFamily="34" charset="0"/>
              </a:rPr>
              <a:t>Lydérick</a:t>
            </a:r>
            <a:r>
              <a:rPr lang="fr-FR" sz="1100" dirty="0">
                <a:solidFill>
                  <a:schemeClr val="tx1">
                    <a:lumMod val="85000"/>
                    <a:lumOff val="15000"/>
                  </a:schemeClr>
                </a:solidFill>
                <a:latin typeface="Myriad Pro" panose="020B0503030403020204" pitchFamily="34" charset="0"/>
              </a:rPr>
              <a:t> </a:t>
            </a:r>
            <a:r>
              <a:rPr lang="fr-FR" sz="1100" b="1" dirty="0">
                <a:solidFill>
                  <a:schemeClr val="tx1">
                    <a:lumMod val="85000"/>
                    <a:lumOff val="15000"/>
                  </a:schemeClr>
                </a:solidFill>
                <a:latin typeface="Myriad Pro" panose="020B0503030403020204" pitchFamily="34" charset="0"/>
              </a:rPr>
              <a:t>DE WEVER</a:t>
            </a:r>
          </a:p>
          <a:p>
            <a:pPr algn="r"/>
            <a:r>
              <a:rPr lang="fr-FR" sz="1100" dirty="0">
                <a:solidFill>
                  <a:schemeClr val="tx1">
                    <a:lumMod val="85000"/>
                    <a:lumOff val="15000"/>
                  </a:schemeClr>
                </a:solidFill>
                <a:latin typeface="Myriad Pro" panose="020B0503030403020204" pitchFamily="34" charset="0"/>
              </a:rPr>
              <a:t>Tél. 06 23 89 84 38 </a:t>
            </a:r>
          </a:p>
          <a:p>
            <a:pPr algn="r"/>
            <a:r>
              <a:rPr lang="fr-FR" sz="1100" dirty="0">
                <a:solidFill>
                  <a:schemeClr val="tx1">
                    <a:lumMod val="85000"/>
                    <a:lumOff val="15000"/>
                  </a:schemeClr>
                </a:solidFill>
                <a:latin typeface="Myriad Pro" panose="020B0503030403020204" pitchFamily="34" charset="0"/>
              </a:rPr>
              <a:t>lyderick.dewever@encem.com</a:t>
            </a:r>
          </a:p>
          <a:p>
            <a:pPr algn="r"/>
            <a:endParaRPr lang="fr-FR" sz="1100" dirty="0">
              <a:solidFill>
                <a:schemeClr val="bg1"/>
              </a:solidFill>
              <a:latin typeface="Myriad Pro" panose="020B0503030403020204" pitchFamily="34" charset="0"/>
            </a:endParaRPr>
          </a:p>
          <a:p>
            <a:pPr algn="r"/>
            <a:endParaRPr lang="fr-FR" sz="1200" dirty="0">
              <a:solidFill>
                <a:schemeClr val="bg1"/>
              </a:solidFill>
              <a:latin typeface="Myriad Pro" panose="020B0503030403020204" pitchFamily="34" charset="0"/>
            </a:endParaRPr>
          </a:p>
          <a:p>
            <a:pPr algn="r"/>
            <a:endParaRPr lang="fr-FR" sz="1200" dirty="0"/>
          </a:p>
        </p:txBody>
      </p:sp>
      <p:sp>
        <p:nvSpPr>
          <p:cNvPr id="13" name="Rectangle 12">
            <a:extLst>
              <a:ext uri="{FF2B5EF4-FFF2-40B4-BE49-F238E27FC236}">
                <a16:creationId xmlns:a16="http://schemas.microsoft.com/office/drawing/2014/main" id="{E1D48232-C2F6-E347-A3B4-DA9CDEBBBE27}"/>
              </a:ext>
            </a:extLst>
          </p:cNvPr>
          <p:cNvSpPr/>
          <p:nvPr/>
        </p:nvSpPr>
        <p:spPr>
          <a:xfrm>
            <a:off x="4867834" y="-22859"/>
            <a:ext cx="4276165" cy="851646"/>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ZoneTexte 13">
            <a:extLst>
              <a:ext uri="{FF2B5EF4-FFF2-40B4-BE49-F238E27FC236}">
                <a16:creationId xmlns:a16="http://schemas.microsoft.com/office/drawing/2014/main" id="{7A312F87-280A-AA41-9C46-F9FD484CABA8}"/>
              </a:ext>
            </a:extLst>
          </p:cNvPr>
          <p:cNvSpPr txBox="1"/>
          <p:nvPr/>
        </p:nvSpPr>
        <p:spPr>
          <a:xfrm>
            <a:off x="5755341" y="204610"/>
            <a:ext cx="2473070" cy="461665"/>
          </a:xfrm>
          <a:prstGeom prst="rect">
            <a:avLst/>
          </a:prstGeom>
          <a:noFill/>
        </p:spPr>
        <p:txBody>
          <a:bodyPr wrap="square" rtlCol="0">
            <a:spAutoFit/>
          </a:bodyPr>
          <a:lstStyle/>
          <a:p>
            <a:pPr algn="ctr"/>
            <a:r>
              <a:rPr lang="fr-FR" sz="2400" b="1" dirty="0">
                <a:solidFill>
                  <a:schemeClr val="tx1">
                    <a:lumMod val="85000"/>
                    <a:lumOff val="15000"/>
                  </a:schemeClr>
                </a:solidFill>
                <a:latin typeface="Myriad Pro"/>
                <a:cs typeface="Myriad Pro"/>
              </a:rPr>
              <a:t>4 RÉGIONS</a:t>
            </a:r>
          </a:p>
        </p:txBody>
      </p:sp>
    </p:spTree>
    <p:extLst>
      <p:ext uri="{BB962C8B-B14F-4D97-AF65-F5344CB8AC3E}">
        <p14:creationId xmlns:p14="http://schemas.microsoft.com/office/powerpoint/2010/main" val="2956573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15193" y="118609"/>
            <a:ext cx="913617"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pic>
        <p:nvPicPr>
          <p:cNvPr id="6" name="Image 5">
            <a:extLst>
              <a:ext uri="{FF2B5EF4-FFF2-40B4-BE49-F238E27FC236}">
                <a16:creationId xmlns:a16="http://schemas.microsoft.com/office/drawing/2014/main" id="{CE1FF808-865F-452E-A105-CB1256561B9B}"/>
              </a:ext>
            </a:extLst>
          </p:cNvPr>
          <p:cNvPicPr>
            <a:picLocks noChangeAspect="1"/>
          </p:cNvPicPr>
          <p:nvPr/>
        </p:nvPicPr>
        <p:blipFill>
          <a:blip r:embed="rId3"/>
          <a:stretch>
            <a:fillRect/>
          </a:stretch>
        </p:blipFill>
        <p:spPr>
          <a:xfrm>
            <a:off x="0" y="540984"/>
            <a:ext cx="9144000" cy="3627081"/>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3" y="109997"/>
            <a:ext cx="3616210" cy="369332"/>
          </a:xfrm>
          <a:prstGeom prst="rect">
            <a:avLst/>
          </a:prstGeom>
          <a:noFill/>
        </p:spPr>
        <p:txBody>
          <a:bodyPr wrap="square" rtlCol="0">
            <a:spAutoFit/>
          </a:bodyPr>
          <a:lstStyle/>
          <a:p>
            <a:r>
              <a:rPr lang="fr-FR" sz="1800" b="1" dirty="0">
                <a:solidFill>
                  <a:srgbClr val="F5BE17"/>
                </a:solidFill>
                <a:latin typeface="Myriad Pro"/>
                <a:cs typeface="Myriad Pro"/>
              </a:rPr>
              <a:t>SORTIE DU STATUT DE DECHET</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B92C06D-646F-4D7C-AFDE-D7277C75F286}"/>
              </a:ext>
            </a:extLst>
          </p:cNvPr>
          <p:cNvSpPr/>
          <p:nvPr/>
        </p:nvSpPr>
        <p:spPr>
          <a:xfrm>
            <a:off x="1713737" y="2640999"/>
            <a:ext cx="775127" cy="1626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ZoneTexte 1">
            <a:extLst>
              <a:ext uri="{FF2B5EF4-FFF2-40B4-BE49-F238E27FC236}">
                <a16:creationId xmlns:a16="http://schemas.microsoft.com/office/drawing/2014/main" id="{CBABE898-2943-4066-BAC4-6F9BB6B642DB}"/>
              </a:ext>
            </a:extLst>
          </p:cNvPr>
          <p:cNvSpPr txBox="1"/>
          <p:nvPr/>
        </p:nvSpPr>
        <p:spPr>
          <a:xfrm>
            <a:off x="1613818" y="2547526"/>
            <a:ext cx="865955" cy="276999"/>
          </a:xfrm>
          <a:prstGeom prst="rect">
            <a:avLst/>
          </a:prstGeom>
          <a:noFill/>
        </p:spPr>
        <p:txBody>
          <a:bodyPr wrap="square" rtlCol="0">
            <a:spAutoFit/>
          </a:bodyPr>
          <a:lstStyle/>
          <a:p>
            <a:r>
              <a:rPr lang="fr-FR" sz="1200" b="1" dirty="0"/>
              <a:t>ministère.</a:t>
            </a:r>
          </a:p>
        </p:txBody>
      </p:sp>
    </p:spTree>
    <p:extLst>
      <p:ext uri="{BB962C8B-B14F-4D97-AF65-F5344CB8AC3E}">
        <p14:creationId xmlns:p14="http://schemas.microsoft.com/office/powerpoint/2010/main" val="3271338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15193" y="118609"/>
            <a:ext cx="913617"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TRACABILITE DES DECHETS, DES TERRES EXCAVEES ET DES SEDIMENTS</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Image 2">
            <a:extLst>
              <a:ext uri="{FF2B5EF4-FFF2-40B4-BE49-F238E27FC236}">
                <a16:creationId xmlns:a16="http://schemas.microsoft.com/office/drawing/2014/main" id="{9598E2A5-F10E-47A1-8AA4-7896441B2F1D}"/>
              </a:ext>
            </a:extLst>
          </p:cNvPr>
          <p:cNvPicPr>
            <a:picLocks noChangeAspect="1"/>
          </p:cNvPicPr>
          <p:nvPr/>
        </p:nvPicPr>
        <p:blipFill>
          <a:blip r:embed="rId3"/>
          <a:stretch>
            <a:fillRect/>
          </a:stretch>
        </p:blipFill>
        <p:spPr>
          <a:xfrm>
            <a:off x="0" y="592515"/>
            <a:ext cx="9144000" cy="3548244"/>
          </a:xfrm>
          <a:prstGeom prst="rect">
            <a:avLst/>
          </a:prstGeom>
        </p:spPr>
      </p:pic>
      <p:sp>
        <p:nvSpPr>
          <p:cNvPr id="2" name="ZoneTexte 1">
            <a:extLst>
              <a:ext uri="{FF2B5EF4-FFF2-40B4-BE49-F238E27FC236}">
                <a16:creationId xmlns:a16="http://schemas.microsoft.com/office/drawing/2014/main" id="{8567DB12-6853-4BB2-A56C-39A175BA529B}"/>
              </a:ext>
            </a:extLst>
          </p:cNvPr>
          <p:cNvSpPr txBox="1"/>
          <p:nvPr/>
        </p:nvSpPr>
        <p:spPr>
          <a:xfrm>
            <a:off x="2367750" y="1750080"/>
            <a:ext cx="278559" cy="261610"/>
          </a:xfrm>
          <a:prstGeom prst="rect">
            <a:avLst/>
          </a:prstGeom>
          <a:noFill/>
        </p:spPr>
        <p:txBody>
          <a:bodyPr wrap="square" rtlCol="0">
            <a:spAutoFit/>
          </a:bodyPr>
          <a:lstStyle/>
          <a:p>
            <a:r>
              <a:rPr lang="fr-FR" sz="1050" b="1" dirty="0"/>
              <a:t>s</a:t>
            </a:r>
          </a:p>
        </p:txBody>
      </p:sp>
    </p:spTree>
    <p:extLst>
      <p:ext uri="{BB962C8B-B14F-4D97-AF65-F5344CB8AC3E}">
        <p14:creationId xmlns:p14="http://schemas.microsoft.com/office/powerpoint/2010/main" val="3464336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TRACABILITE DES DECHETS, DES TERRES EXCAVEES ET DES SEDIMENTS</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7" name="Tableau 6">
            <a:extLst>
              <a:ext uri="{FF2B5EF4-FFF2-40B4-BE49-F238E27FC236}">
                <a16:creationId xmlns:a16="http://schemas.microsoft.com/office/drawing/2014/main" id="{4021400D-023E-46ED-AD0C-BEA5F7C0DD18}"/>
              </a:ext>
            </a:extLst>
          </p:cNvPr>
          <p:cNvGraphicFramePr>
            <a:graphicFrameLocks noGrp="1"/>
          </p:cNvGraphicFramePr>
          <p:nvPr>
            <p:extLst>
              <p:ext uri="{D42A27DB-BD31-4B8C-83A1-F6EECF244321}">
                <p14:modId xmlns:p14="http://schemas.microsoft.com/office/powerpoint/2010/main" val="3110280705"/>
              </p:ext>
            </p:extLst>
          </p:nvPr>
        </p:nvGraphicFramePr>
        <p:xfrm>
          <a:off x="423382" y="637154"/>
          <a:ext cx="8163989" cy="3556760"/>
        </p:xfrm>
        <a:graphic>
          <a:graphicData uri="http://schemas.openxmlformats.org/drawingml/2006/table">
            <a:tbl>
              <a:tblPr/>
              <a:tblGrid>
                <a:gridCol w="1344999">
                  <a:extLst>
                    <a:ext uri="{9D8B030D-6E8A-4147-A177-3AD203B41FA5}">
                      <a16:colId xmlns:a16="http://schemas.microsoft.com/office/drawing/2014/main" val="2484809394"/>
                    </a:ext>
                  </a:extLst>
                </a:gridCol>
                <a:gridCol w="654229">
                  <a:extLst>
                    <a:ext uri="{9D8B030D-6E8A-4147-A177-3AD203B41FA5}">
                      <a16:colId xmlns:a16="http://schemas.microsoft.com/office/drawing/2014/main" val="569451651"/>
                    </a:ext>
                  </a:extLst>
                </a:gridCol>
                <a:gridCol w="1721032">
                  <a:extLst>
                    <a:ext uri="{9D8B030D-6E8A-4147-A177-3AD203B41FA5}">
                      <a16:colId xmlns:a16="http://schemas.microsoft.com/office/drawing/2014/main" val="3799311968"/>
                    </a:ext>
                  </a:extLst>
                </a:gridCol>
                <a:gridCol w="1495732">
                  <a:extLst>
                    <a:ext uri="{9D8B030D-6E8A-4147-A177-3AD203B41FA5}">
                      <a16:colId xmlns:a16="http://schemas.microsoft.com/office/drawing/2014/main" val="590558656"/>
                    </a:ext>
                  </a:extLst>
                </a:gridCol>
                <a:gridCol w="1470700">
                  <a:extLst>
                    <a:ext uri="{9D8B030D-6E8A-4147-A177-3AD203B41FA5}">
                      <a16:colId xmlns:a16="http://schemas.microsoft.com/office/drawing/2014/main" val="3564399041"/>
                    </a:ext>
                  </a:extLst>
                </a:gridCol>
                <a:gridCol w="1477297">
                  <a:extLst>
                    <a:ext uri="{9D8B030D-6E8A-4147-A177-3AD203B41FA5}">
                      <a16:colId xmlns:a16="http://schemas.microsoft.com/office/drawing/2014/main" val="3097314734"/>
                    </a:ext>
                  </a:extLst>
                </a:gridCol>
              </a:tblGrid>
              <a:tr h="462338">
                <a:tc gridSpan="2">
                  <a:txBody>
                    <a:bodyPr/>
                    <a:lstStyle/>
                    <a:p>
                      <a:pPr algn="ctr" fontAlgn="ctr"/>
                      <a:r>
                        <a:rPr lang="fr-FR" sz="1050" b="0" i="0" u="none" strike="noStrike" dirty="0">
                          <a:solidFill>
                            <a:srgbClr val="000000"/>
                          </a:solidFill>
                          <a:effectLst/>
                          <a:latin typeface="Century Gothic" panose="020B0502020202020204" pitchFamily="34" charset="0"/>
                        </a:rPr>
                        <a:t> </a:t>
                      </a: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fontAlgn="ctr"/>
                      <a:r>
                        <a:rPr lang="fr-FR" sz="1050" b="0" i="0" u="none" strike="noStrike">
                          <a:solidFill>
                            <a:srgbClr val="000000"/>
                          </a:solidFill>
                          <a:effectLst/>
                          <a:latin typeface="Century Gothic" panose="020B0502020202020204" pitchFamily="34" charset="0"/>
                        </a:rPr>
                        <a:t>Entreprise de travaux </a:t>
                      </a:r>
                      <a:br>
                        <a:rPr lang="fr-FR" sz="1050" b="0" i="0" u="none" strike="noStrike">
                          <a:solidFill>
                            <a:srgbClr val="000000"/>
                          </a:solidFill>
                          <a:effectLst/>
                          <a:latin typeface="Century Gothic" panose="020B0502020202020204" pitchFamily="34" charset="0"/>
                        </a:rPr>
                      </a:br>
                      <a:r>
                        <a:rPr lang="fr-FR" sz="1050" b="1" i="0" u="none" strike="noStrike">
                          <a:solidFill>
                            <a:srgbClr val="FF0000"/>
                          </a:solidFill>
                          <a:effectLst/>
                          <a:latin typeface="Century Gothic" panose="020B0502020202020204" pitchFamily="34" charset="0"/>
                        </a:rPr>
                        <a:t>Bâtiment/déconstruction/TP</a:t>
                      </a:r>
                      <a:endParaRPr lang="fr-FR" sz="1050" b="0" i="0" u="none" strike="noStrike">
                        <a:solidFill>
                          <a:srgbClr val="000000"/>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Plateforme recyclage</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Installation de stockage des déchets inertes ISDI</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Installation de stockage des déchets non dangereux ISDND</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1295158"/>
                  </a:ext>
                </a:extLst>
              </a:tr>
              <a:tr h="634361">
                <a:tc rowSpan="2">
                  <a:txBody>
                    <a:bodyPr/>
                    <a:lstStyle/>
                    <a:p>
                      <a:pPr algn="ctr" fontAlgn="ctr"/>
                      <a:r>
                        <a:rPr lang="fr-FR" sz="1050" b="1" i="0" u="none" strike="noStrike" dirty="0">
                          <a:solidFill>
                            <a:srgbClr val="FFC000"/>
                          </a:solidFill>
                          <a:effectLst/>
                          <a:latin typeface="Century Gothic" panose="020B0502020202020204" pitchFamily="34" charset="0"/>
                        </a:rPr>
                        <a:t>Registre pour : déchets dangereux POP « polluants organiques persistants », déchets non dangereux/ amiante entrants dans ISDND </a:t>
                      </a: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1" i="0" u="none" strike="noStrike">
                          <a:solidFill>
                            <a:srgbClr val="FF0000"/>
                          </a:solidFill>
                          <a:effectLst/>
                          <a:latin typeface="Century Gothic" panose="020B0502020202020204" pitchFamily="34" charset="0"/>
                        </a:rPr>
                        <a:t>ENTRANTS</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 </a:t>
                      </a: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des </a:t>
                      </a:r>
                      <a:r>
                        <a:rPr lang="fr-FR" sz="1050" b="0" i="0" u="none" strike="noStrike" dirty="0">
                          <a:solidFill>
                            <a:srgbClr val="FF0000"/>
                          </a:solidFill>
                          <a:effectLst/>
                          <a:latin typeface="Century Gothic" panose="020B0502020202020204" pitchFamily="34" charset="0"/>
                        </a:rPr>
                        <a:t>déchets dangereux </a:t>
                      </a:r>
                      <a:r>
                        <a:rPr lang="fr-FR" sz="1050" b="0" i="0" u="none" strike="noStrike" dirty="0">
                          <a:solidFill>
                            <a:srgbClr val="000000"/>
                          </a:solidFill>
                          <a:effectLst/>
                          <a:latin typeface="Century Gothic" panose="020B0502020202020204" pitchFamily="34" charset="0"/>
                        </a:rPr>
                        <a:t> </a:t>
                      </a:r>
                      <a:r>
                        <a:rPr lang="fr-FR" sz="1050" b="1" i="0" u="none" strike="noStrike" dirty="0">
                          <a:solidFill>
                            <a:srgbClr val="FF0000"/>
                          </a:solidFill>
                          <a:effectLst/>
                          <a:latin typeface="Century Gothic" panose="020B0502020202020204" pitchFamily="34" charset="0"/>
                        </a:rPr>
                        <a:t>entrants</a:t>
                      </a:r>
                      <a:r>
                        <a:rPr lang="fr-FR" sz="1050" b="0" i="0" u="none" strike="noStrike" dirty="0">
                          <a:solidFill>
                            <a:srgbClr val="000000"/>
                          </a:solidFill>
                          <a:effectLst/>
                          <a:latin typeface="Century Gothic" panose="020B0502020202020204" pitchFamily="34" charset="0"/>
                        </a:rPr>
                        <a:t> dans Plateforme recyclage</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a:t>
                      </a:r>
                      <a:endParaRPr lang="fr-F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4411659"/>
                  </a:ext>
                </a:extLst>
              </a:tr>
              <a:tr h="653303">
                <a:tc vMerge="1">
                  <a:txBody>
                    <a:bodyPr/>
                    <a:lstStyle/>
                    <a:p>
                      <a:endParaRPr lang="fr-FR"/>
                    </a:p>
                  </a:txBody>
                  <a:tcPr/>
                </a:tc>
                <a:tc>
                  <a:txBody>
                    <a:bodyPr/>
                    <a:lstStyle/>
                    <a:p>
                      <a:pPr algn="ctr" fontAlgn="ctr"/>
                      <a:r>
                        <a:rPr lang="fr-FR" sz="1050" b="1" i="0" u="none" strike="noStrike">
                          <a:solidFill>
                            <a:srgbClr val="FF0000"/>
                          </a:solidFill>
                          <a:effectLst/>
                          <a:latin typeface="Century Gothic" panose="020B0502020202020204" pitchFamily="34" charset="0"/>
                        </a:rPr>
                        <a:t>SORTANTS</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déchets dangereux </a:t>
                      </a:r>
                      <a:r>
                        <a:rPr lang="fr-FR" sz="1050" b="1" i="0" u="none" strike="noStrike" dirty="0">
                          <a:solidFill>
                            <a:srgbClr val="FF0000"/>
                          </a:solidFill>
                          <a:effectLst/>
                          <a:latin typeface="Century Gothic" panose="020B0502020202020204" pitchFamily="34" charset="0"/>
                        </a:rPr>
                        <a:t>sortants</a:t>
                      </a:r>
                      <a:r>
                        <a:rPr lang="fr-FR" sz="1050" b="0" i="0" u="none" strike="noStrike" dirty="0">
                          <a:solidFill>
                            <a:srgbClr val="000000"/>
                          </a:solidFill>
                          <a:effectLst/>
                          <a:latin typeface="Century Gothic" panose="020B0502020202020204" pitchFamily="34" charset="0"/>
                        </a:rPr>
                        <a:t> du chantier établi par l'entreprise pour le MOA</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a:t>
                      </a:r>
                      <a:endParaRPr lang="fr-FR" sz="1050" b="0" i="0" u="none" strike="noStrike" dirty="0">
                        <a:solidFill>
                          <a:schemeClr val="tx1"/>
                        </a:solidFill>
                        <a:effectLst/>
                        <a:latin typeface="Century Gothic" panose="020B0502020202020204" pitchFamily="34" charset="0"/>
                      </a:endParaRP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déchets dangereux </a:t>
                      </a:r>
                      <a:r>
                        <a:rPr lang="fr-FR" sz="1050" b="1" i="0" u="none" strike="noStrike" dirty="0">
                          <a:solidFill>
                            <a:srgbClr val="FF0000"/>
                          </a:solidFill>
                          <a:effectLst/>
                          <a:latin typeface="Century Gothic" panose="020B0502020202020204" pitchFamily="34" charset="0"/>
                        </a:rPr>
                        <a:t>sortants</a:t>
                      </a:r>
                      <a:r>
                        <a:rPr lang="fr-FR" sz="1050" b="0" i="0" u="none" strike="noStrike" dirty="0">
                          <a:solidFill>
                            <a:srgbClr val="000000"/>
                          </a:solidFill>
                          <a:effectLst/>
                          <a:latin typeface="Century Gothic" panose="020B0502020202020204" pitchFamily="34" charset="0"/>
                        </a:rPr>
                        <a:t> de la Plateforme recyclage</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a:t>
                      </a:r>
                      <a:endParaRPr lang="fr-F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des </a:t>
                      </a:r>
                      <a:r>
                        <a:rPr lang="fr-FR" sz="1050" b="0" i="0" u="none" strike="noStrike" dirty="0">
                          <a:solidFill>
                            <a:srgbClr val="FF0000"/>
                          </a:solidFill>
                          <a:effectLst/>
                          <a:latin typeface="Century Gothic" panose="020B0502020202020204" pitchFamily="34" charset="0"/>
                        </a:rPr>
                        <a:t>déchets non dangereux/amiante  </a:t>
                      </a:r>
                      <a:r>
                        <a:rPr lang="fr-FR" sz="1050" b="1" i="0" u="none" strike="noStrike" dirty="0">
                          <a:solidFill>
                            <a:srgbClr val="FF0000"/>
                          </a:solidFill>
                          <a:effectLst/>
                          <a:latin typeface="Century Gothic" panose="020B0502020202020204" pitchFamily="34" charset="0"/>
                        </a:rPr>
                        <a:t>entrants</a:t>
                      </a:r>
                      <a:r>
                        <a:rPr lang="fr-FR" sz="1050" b="0" i="0" u="none" strike="noStrike" dirty="0">
                          <a:solidFill>
                            <a:srgbClr val="000000"/>
                          </a:solidFill>
                          <a:effectLst/>
                          <a:latin typeface="Century Gothic" panose="020B0502020202020204" pitchFamily="34" charset="0"/>
                        </a:rPr>
                        <a:t> dans ISDND</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a:t>
                      </a:r>
                      <a:endParaRPr lang="fr-F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75796142"/>
                  </a:ext>
                </a:extLst>
              </a:tr>
              <a:tr h="577921">
                <a:tc rowSpan="2">
                  <a:txBody>
                    <a:bodyPr/>
                    <a:lstStyle/>
                    <a:p>
                      <a:pPr algn="ctr" fontAlgn="ctr"/>
                      <a:r>
                        <a:rPr lang="fr-FR" sz="1050" b="1" i="0" u="none" strike="noStrike" dirty="0">
                          <a:solidFill>
                            <a:srgbClr val="FFC000"/>
                          </a:solidFill>
                          <a:effectLst/>
                          <a:latin typeface="Century Gothic" panose="020B0502020202020204" pitchFamily="34" charset="0"/>
                        </a:rPr>
                        <a:t>Registre terres excavées</a:t>
                      </a: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1" i="0" u="none" strike="noStrike">
                          <a:solidFill>
                            <a:srgbClr val="FF0000"/>
                          </a:solidFill>
                          <a:effectLst/>
                          <a:latin typeface="Century Gothic" panose="020B0502020202020204" pitchFamily="34" charset="0"/>
                        </a:rPr>
                        <a:t>ENTRANTS</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terres excavées </a:t>
                      </a:r>
                      <a:r>
                        <a:rPr lang="fr-FR" sz="1050" b="1" i="0" u="none" strike="noStrike" dirty="0">
                          <a:solidFill>
                            <a:srgbClr val="FF0000"/>
                          </a:solidFill>
                          <a:effectLst/>
                          <a:latin typeface="Century Gothic" panose="020B0502020202020204" pitchFamily="34" charset="0"/>
                        </a:rPr>
                        <a:t>entrantes</a:t>
                      </a:r>
                      <a:r>
                        <a:rPr lang="fr-FR" sz="1050" b="0" i="0" u="none" strike="noStrike" dirty="0">
                          <a:solidFill>
                            <a:srgbClr val="000000"/>
                          </a:solidFill>
                          <a:effectLst/>
                          <a:latin typeface="Century Gothic" panose="020B0502020202020204" pitchFamily="34" charset="0"/>
                        </a:rPr>
                        <a:t> (remblais) si &gt; 500m3</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541-43-1</a:t>
                      </a:r>
                      <a:endParaRPr lang="fr-FR" sz="1050" b="0" i="0" u="none" strike="noStrike" dirty="0">
                        <a:solidFill>
                          <a:schemeClr val="tx1"/>
                        </a:solidFill>
                        <a:effectLst/>
                        <a:latin typeface="Century Gothic" panose="020B0502020202020204" pitchFamily="34" charset="0"/>
                      </a:endParaRP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terres excavées </a:t>
                      </a:r>
                      <a:r>
                        <a:rPr lang="fr-FR" sz="1050" b="1" i="0" u="none" strike="noStrike" dirty="0">
                          <a:solidFill>
                            <a:srgbClr val="FF0000"/>
                          </a:solidFill>
                          <a:effectLst/>
                          <a:latin typeface="Century Gothic" panose="020B0502020202020204" pitchFamily="34" charset="0"/>
                        </a:rPr>
                        <a:t>entrantes</a:t>
                      </a:r>
                      <a:r>
                        <a:rPr lang="fr-FR" sz="1050" b="0" i="0" u="none" strike="noStrike" dirty="0">
                          <a:solidFill>
                            <a:srgbClr val="000000"/>
                          </a:solidFill>
                          <a:effectLst/>
                          <a:latin typeface="Century Gothic" panose="020B0502020202020204" pitchFamily="34" charset="0"/>
                        </a:rPr>
                        <a:t> Plateforme recyclage</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541-43-1</a:t>
                      </a:r>
                      <a:endParaRPr lang="fr-F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050" b="0" i="0" u="none" strike="noStrike" dirty="0">
                          <a:solidFill>
                            <a:srgbClr val="000000"/>
                          </a:solidFill>
                          <a:effectLst/>
                          <a:latin typeface="Century Gothic" panose="020B0502020202020204" pitchFamily="34" charset="0"/>
                        </a:rPr>
                        <a:t>Registre </a:t>
                      </a:r>
                      <a:r>
                        <a:rPr lang="pt-BR" sz="1050" b="0" i="0" u="none" strike="noStrike" dirty="0">
                          <a:solidFill>
                            <a:srgbClr val="FF0000"/>
                          </a:solidFill>
                          <a:effectLst/>
                          <a:latin typeface="Century Gothic" panose="020B0502020202020204" pitchFamily="34" charset="0"/>
                        </a:rPr>
                        <a:t>terres excavées </a:t>
                      </a:r>
                      <a:r>
                        <a:rPr lang="pt-BR" sz="1050" b="1" i="0" u="none" strike="noStrike" dirty="0">
                          <a:solidFill>
                            <a:srgbClr val="FF0000"/>
                          </a:solidFill>
                          <a:effectLst/>
                          <a:latin typeface="Century Gothic" panose="020B0502020202020204" pitchFamily="34" charset="0"/>
                        </a:rPr>
                        <a:t>entrantes</a:t>
                      </a:r>
                      <a:r>
                        <a:rPr lang="pt-BR" sz="1050" b="0" i="0" u="none" strike="noStrike" dirty="0">
                          <a:solidFill>
                            <a:srgbClr val="000000"/>
                          </a:solidFill>
                          <a:effectLst/>
                          <a:latin typeface="Century Gothic" panose="020B0502020202020204" pitchFamily="34" charset="0"/>
                        </a:rPr>
                        <a:t> ISDI</a:t>
                      </a:r>
                      <a:br>
                        <a:rPr lang="pt-BR" sz="1050" b="0" i="0" u="none" strike="noStrike" dirty="0">
                          <a:solidFill>
                            <a:srgbClr val="000000"/>
                          </a:solidFill>
                          <a:effectLst/>
                          <a:latin typeface="Century Gothic" panose="020B0502020202020204" pitchFamily="34" charset="0"/>
                        </a:rPr>
                      </a:br>
                      <a:r>
                        <a:rPr lang="pt-BR" sz="1050" b="1" i="0" u="none" strike="noStrike" dirty="0">
                          <a:solidFill>
                            <a:schemeClr val="tx1"/>
                          </a:solidFill>
                          <a:effectLst/>
                          <a:latin typeface="Century Gothic" panose="020B0502020202020204" pitchFamily="34" charset="0"/>
                        </a:rPr>
                        <a:t>R 541-43-1</a:t>
                      </a:r>
                      <a:endParaRPr lang="pt-B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9598868"/>
                  </a:ext>
                </a:extLst>
              </a:tr>
              <a:tr h="753810">
                <a:tc vMerge="1">
                  <a:txBody>
                    <a:bodyPr/>
                    <a:lstStyle/>
                    <a:p>
                      <a:endParaRPr lang="fr-FR"/>
                    </a:p>
                  </a:txBody>
                  <a:tcPr/>
                </a:tc>
                <a:tc>
                  <a:txBody>
                    <a:bodyPr/>
                    <a:lstStyle/>
                    <a:p>
                      <a:pPr algn="ctr" fontAlgn="ctr"/>
                      <a:r>
                        <a:rPr lang="fr-FR" sz="1050" b="1" i="0" u="none" strike="noStrike">
                          <a:solidFill>
                            <a:srgbClr val="FF0000"/>
                          </a:solidFill>
                          <a:effectLst/>
                          <a:latin typeface="Century Gothic" panose="020B0502020202020204" pitchFamily="34" charset="0"/>
                        </a:rPr>
                        <a:t>SORTANTS</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terres excavées </a:t>
                      </a:r>
                      <a:r>
                        <a:rPr lang="fr-FR" sz="1050" b="1" i="0" u="none" strike="noStrike" dirty="0">
                          <a:solidFill>
                            <a:srgbClr val="FF0000"/>
                          </a:solidFill>
                          <a:effectLst/>
                          <a:latin typeface="Century Gothic" panose="020B0502020202020204" pitchFamily="34" charset="0"/>
                        </a:rPr>
                        <a:t>sortantes</a:t>
                      </a:r>
                      <a:r>
                        <a:rPr lang="fr-FR" sz="1050" b="0" i="0" u="none" strike="noStrike" dirty="0">
                          <a:solidFill>
                            <a:srgbClr val="000000"/>
                          </a:solidFill>
                          <a:effectLst/>
                          <a:latin typeface="Century Gothic" panose="020B0502020202020204" pitchFamily="34" charset="0"/>
                        </a:rPr>
                        <a:t> du chantier établi par l'entreprise pour le MOA si &gt;500 m3</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541-43-1</a:t>
                      </a:r>
                      <a:endParaRPr lang="fr-FR" sz="1050" b="0" i="0" u="none" strike="noStrike" dirty="0">
                        <a:solidFill>
                          <a:schemeClr val="tx1"/>
                        </a:solidFill>
                        <a:effectLst/>
                        <a:latin typeface="Century Gothic" panose="020B0502020202020204" pitchFamily="34" charset="0"/>
                      </a:endParaRPr>
                    </a:p>
                  </a:txBody>
                  <a:tcPr marL="7264" marR="7264" marT="726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Registre </a:t>
                      </a:r>
                      <a:r>
                        <a:rPr lang="fr-FR" sz="1050" b="0" i="0" u="none" strike="noStrike" dirty="0">
                          <a:solidFill>
                            <a:srgbClr val="FF0000"/>
                          </a:solidFill>
                          <a:effectLst/>
                          <a:latin typeface="Century Gothic" panose="020B0502020202020204" pitchFamily="34" charset="0"/>
                        </a:rPr>
                        <a:t>terres excavées </a:t>
                      </a:r>
                      <a:r>
                        <a:rPr lang="fr-FR" sz="1050" b="1" i="0" u="none" strike="noStrike" dirty="0">
                          <a:solidFill>
                            <a:srgbClr val="FF0000"/>
                          </a:solidFill>
                          <a:effectLst/>
                          <a:latin typeface="Century Gothic" panose="020B0502020202020204" pitchFamily="34" charset="0"/>
                        </a:rPr>
                        <a:t>sortantes</a:t>
                      </a:r>
                      <a:r>
                        <a:rPr lang="fr-FR" sz="1050" b="0" i="0" u="none" strike="noStrike" dirty="0">
                          <a:solidFill>
                            <a:srgbClr val="FF0000"/>
                          </a:solidFill>
                          <a:effectLst/>
                          <a:latin typeface="Century Gothic" panose="020B0502020202020204" pitchFamily="34" charset="0"/>
                        </a:rPr>
                        <a:t> </a:t>
                      </a:r>
                      <a:r>
                        <a:rPr lang="fr-FR" sz="1050" b="0" i="0" u="none" strike="noStrike" dirty="0">
                          <a:solidFill>
                            <a:srgbClr val="000000"/>
                          </a:solidFill>
                          <a:effectLst/>
                          <a:latin typeface="Century Gothic" panose="020B0502020202020204" pitchFamily="34" charset="0"/>
                        </a:rPr>
                        <a:t> Plateforme recyclage</a:t>
                      </a:r>
                      <a:br>
                        <a:rPr lang="fr-FR" sz="1050" b="0" i="0" u="none" strike="noStrike" dirty="0">
                          <a:solidFill>
                            <a:srgbClr val="000000"/>
                          </a:solidFill>
                          <a:effectLst/>
                          <a:latin typeface="Century Gothic" panose="020B0502020202020204" pitchFamily="34" charset="0"/>
                        </a:rPr>
                      </a:br>
                      <a:r>
                        <a:rPr lang="fr-FR" sz="1050" b="1" i="0" u="none" strike="noStrike" dirty="0">
                          <a:solidFill>
                            <a:schemeClr val="tx1"/>
                          </a:solidFill>
                          <a:effectLst/>
                          <a:latin typeface="Century Gothic" panose="020B0502020202020204" pitchFamily="34" charset="0"/>
                        </a:rPr>
                        <a:t>R 541-43-1</a:t>
                      </a:r>
                      <a:endParaRPr lang="fr-FR" sz="1050" b="0" i="0" u="none" strike="noStrike" dirty="0">
                        <a:solidFill>
                          <a:schemeClr val="tx1"/>
                        </a:solidFill>
                        <a:effectLst/>
                        <a:latin typeface="Century Gothic" panose="020B0502020202020204" pitchFamily="34" charset="0"/>
                      </a:endParaRP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50" b="0" i="0" u="none" strike="noStrike" dirty="0">
                          <a:solidFill>
                            <a:srgbClr val="000000"/>
                          </a:solidFill>
                          <a:effectLst/>
                          <a:latin typeface="Century Gothic" panose="020B0502020202020204" pitchFamily="34" charset="0"/>
                        </a:rPr>
                        <a:t> </a:t>
                      </a:r>
                    </a:p>
                  </a:txBody>
                  <a:tcPr marL="7264" marR="7264" marT="726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2588105"/>
                  </a:ext>
                </a:extLst>
              </a:tr>
            </a:tbl>
          </a:graphicData>
        </a:graphic>
      </p:graphicFrame>
    </p:spTree>
    <p:extLst>
      <p:ext uri="{BB962C8B-B14F-4D97-AF65-F5344CB8AC3E}">
        <p14:creationId xmlns:p14="http://schemas.microsoft.com/office/powerpoint/2010/main" val="298607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CONTENU DES REGISTRES</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Tableau 7">
            <a:extLst>
              <a:ext uri="{FF2B5EF4-FFF2-40B4-BE49-F238E27FC236}">
                <a16:creationId xmlns:a16="http://schemas.microsoft.com/office/drawing/2014/main" id="{399EF9CF-B895-4746-8C42-DE13127E2F0E}"/>
              </a:ext>
            </a:extLst>
          </p:cNvPr>
          <p:cNvGraphicFramePr>
            <a:graphicFrameLocks noGrp="1"/>
          </p:cNvGraphicFramePr>
          <p:nvPr>
            <p:extLst>
              <p:ext uri="{D42A27DB-BD31-4B8C-83A1-F6EECF244321}">
                <p14:modId xmlns:p14="http://schemas.microsoft.com/office/powerpoint/2010/main" val="1519013279"/>
              </p:ext>
            </p:extLst>
          </p:nvPr>
        </p:nvGraphicFramePr>
        <p:xfrm>
          <a:off x="304799" y="594388"/>
          <a:ext cx="8658536" cy="3687931"/>
        </p:xfrm>
        <a:graphic>
          <a:graphicData uri="http://schemas.openxmlformats.org/drawingml/2006/table">
            <a:tbl>
              <a:tblPr/>
              <a:tblGrid>
                <a:gridCol w="2164634">
                  <a:extLst>
                    <a:ext uri="{9D8B030D-6E8A-4147-A177-3AD203B41FA5}">
                      <a16:colId xmlns:a16="http://schemas.microsoft.com/office/drawing/2014/main" val="1183701782"/>
                    </a:ext>
                  </a:extLst>
                </a:gridCol>
                <a:gridCol w="2164634">
                  <a:extLst>
                    <a:ext uri="{9D8B030D-6E8A-4147-A177-3AD203B41FA5}">
                      <a16:colId xmlns:a16="http://schemas.microsoft.com/office/drawing/2014/main" val="322140568"/>
                    </a:ext>
                  </a:extLst>
                </a:gridCol>
                <a:gridCol w="2164634">
                  <a:extLst>
                    <a:ext uri="{9D8B030D-6E8A-4147-A177-3AD203B41FA5}">
                      <a16:colId xmlns:a16="http://schemas.microsoft.com/office/drawing/2014/main" val="493125134"/>
                    </a:ext>
                  </a:extLst>
                </a:gridCol>
                <a:gridCol w="2164634">
                  <a:extLst>
                    <a:ext uri="{9D8B030D-6E8A-4147-A177-3AD203B41FA5}">
                      <a16:colId xmlns:a16="http://schemas.microsoft.com/office/drawing/2014/main" val="107138590"/>
                    </a:ext>
                  </a:extLst>
                </a:gridCol>
              </a:tblGrid>
              <a:tr h="185277">
                <a:tc gridSpan="2">
                  <a:txBody>
                    <a:bodyPr/>
                    <a:lstStyle/>
                    <a:p>
                      <a:pPr algn="ctr" fontAlgn="ctr"/>
                      <a:r>
                        <a:rPr lang="fr-FR" sz="1100" b="1" i="0" u="none" strike="noStrike" dirty="0">
                          <a:solidFill>
                            <a:srgbClr val="E8B200"/>
                          </a:solidFill>
                          <a:effectLst/>
                          <a:latin typeface="Century Gothic" panose="020B0502020202020204" pitchFamily="34" charset="0"/>
                        </a:rPr>
                        <a:t>Déchets dangereux et POP/déchets non dangereux/amiante entrants dans ISDND</a:t>
                      </a:r>
                    </a:p>
                  </a:txBody>
                  <a:tcPr marL="6918" marR="6918" marT="69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algn="ctr" fontAlgn="ctr"/>
                      <a:r>
                        <a:rPr lang="fr-FR" sz="1100" b="1" i="0" u="none" strike="noStrike" dirty="0">
                          <a:solidFill>
                            <a:srgbClr val="E8B200"/>
                          </a:solidFill>
                          <a:effectLst/>
                          <a:latin typeface="Century Gothic" panose="020B0502020202020204" pitchFamily="34" charset="0"/>
                        </a:rPr>
                        <a:t>Terres excavées</a:t>
                      </a:r>
                    </a:p>
                  </a:txBody>
                  <a:tcPr marL="6918" marR="6918" marT="69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401636931"/>
                  </a:ext>
                </a:extLst>
              </a:tr>
              <a:tr h="185277">
                <a:tc gridSpan="2">
                  <a:txBody>
                    <a:bodyPr/>
                    <a:lstStyle/>
                    <a:p>
                      <a:pPr algn="ctr" fontAlgn="ctr"/>
                      <a:r>
                        <a:rPr lang="fr-FR" sz="1100" b="1" i="0" u="none" strike="noStrike" dirty="0">
                          <a:solidFill>
                            <a:srgbClr val="FF0000"/>
                          </a:solidFill>
                          <a:effectLst/>
                          <a:latin typeface="Century Gothic" panose="020B0502020202020204" pitchFamily="34" charset="0"/>
                        </a:rPr>
                        <a:t>Chantier bâtiment/</a:t>
                      </a:r>
                      <a:r>
                        <a:rPr lang="fr-FR" sz="1100" b="1" i="0" u="none" strike="noStrike" dirty="0" err="1">
                          <a:solidFill>
                            <a:srgbClr val="FF0000"/>
                          </a:solidFill>
                          <a:effectLst/>
                          <a:latin typeface="Century Gothic" panose="020B0502020202020204" pitchFamily="34" charset="0"/>
                        </a:rPr>
                        <a:t>déconst</a:t>
                      </a:r>
                      <a:r>
                        <a:rPr lang="fr-FR" sz="1100" b="1" i="0" u="none" strike="noStrike" dirty="0">
                          <a:solidFill>
                            <a:srgbClr val="FF0000"/>
                          </a:solidFill>
                          <a:effectLst/>
                          <a:latin typeface="Century Gothic" panose="020B0502020202020204" pitchFamily="34" charset="0"/>
                        </a:rPr>
                        <a:t>/TP, PF recyclage, ISDND</a:t>
                      </a:r>
                    </a:p>
                  </a:txBody>
                  <a:tcPr marL="6918" marR="6918" marT="69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tc gridSpan="2">
                  <a:txBody>
                    <a:bodyPr/>
                    <a:lstStyle/>
                    <a:p>
                      <a:pPr algn="ctr" fontAlgn="ctr"/>
                      <a:r>
                        <a:rPr lang="fr-FR" sz="1100" b="1" i="0" u="none" strike="noStrike" dirty="0">
                          <a:solidFill>
                            <a:srgbClr val="FF0000"/>
                          </a:solidFill>
                          <a:effectLst/>
                          <a:latin typeface="Century Gothic" panose="020B0502020202020204" pitchFamily="34" charset="0"/>
                        </a:rPr>
                        <a:t>Chantier bâtiment/</a:t>
                      </a:r>
                      <a:r>
                        <a:rPr lang="fr-FR" sz="1100" b="1" i="0" u="none" strike="noStrike" dirty="0" err="1">
                          <a:solidFill>
                            <a:srgbClr val="FF0000"/>
                          </a:solidFill>
                          <a:effectLst/>
                          <a:latin typeface="Century Gothic" panose="020B0502020202020204" pitchFamily="34" charset="0"/>
                        </a:rPr>
                        <a:t>déconst</a:t>
                      </a:r>
                      <a:r>
                        <a:rPr lang="fr-FR" sz="1100" b="1" i="0" u="none" strike="noStrike" dirty="0">
                          <a:solidFill>
                            <a:srgbClr val="FF0000"/>
                          </a:solidFill>
                          <a:effectLst/>
                          <a:latin typeface="Century Gothic" panose="020B0502020202020204" pitchFamily="34" charset="0"/>
                        </a:rPr>
                        <a:t>/TP, PF recyclage, ISDI</a:t>
                      </a:r>
                    </a:p>
                  </a:txBody>
                  <a:tcPr marL="6918" marR="6918" marT="691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378536732"/>
                  </a:ext>
                </a:extLst>
              </a:tr>
              <a:tr h="263424">
                <a:tc>
                  <a:txBody>
                    <a:bodyPr/>
                    <a:lstStyle/>
                    <a:p>
                      <a:pPr algn="ctr" fontAlgn="ctr"/>
                      <a:r>
                        <a:rPr lang="fr-FR" sz="1100" b="1" i="0" u="none" strike="noStrike">
                          <a:solidFill>
                            <a:srgbClr val="000000"/>
                          </a:solidFill>
                          <a:effectLst/>
                          <a:latin typeface="Century Gothic" panose="020B0502020202020204" pitchFamily="34" charset="0"/>
                        </a:rPr>
                        <a:t>Le registre des déchets entrants</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a:solidFill>
                            <a:srgbClr val="000000"/>
                          </a:solidFill>
                          <a:effectLst/>
                          <a:latin typeface="Century Gothic" panose="020B0502020202020204" pitchFamily="34" charset="0"/>
                        </a:rPr>
                        <a:t>Le registre des déchets sortants</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Century Gothic" panose="020B0502020202020204" pitchFamily="34" charset="0"/>
                        </a:rPr>
                        <a:t>Le registre des terres excavées entrantes</a:t>
                      </a:r>
                    </a:p>
                    <a:p>
                      <a:pPr algn="ctr" fontAlgn="ctr"/>
                      <a:r>
                        <a:rPr lang="fr-FR" sz="1100" b="0" i="1" u="none" strike="noStrike" dirty="0">
                          <a:solidFill>
                            <a:srgbClr val="000000"/>
                          </a:solidFill>
                          <a:effectLst/>
                          <a:latin typeface="Century Gothic" panose="020B0502020202020204" pitchFamily="34" charset="0"/>
                        </a:rPr>
                        <a:t>Pour les chantiers, seulement si &gt; 500 m3</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Century Gothic" panose="020B0502020202020204" pitchFamily="34" charset="0"/>
                        </a:rPr>
                        <a:t>Le registre des terres excavées sortantes</a:t>
                      </a:r>
                    </a:p>
                    <a:p>
                      <a:pPr algn="ctr" fontAlgn="ctr"/>
                      <a:r>
                        <a:rPr lang="fr-FR" sz="1100" b="0" i="1" u="none" strike="noStrike" dirty="0">
                          <a:solidFill>
                            <a:srgbClr val="000000"/>
                          </a:solidFill>
                          <a:effectLst/>
                          <a:latin typeface="Century Gothic" panose="020B0502020202020204" pitchFamily="34" charset="0"/>
                        </a:rPr>
                        <a:t>Pour les chantiers, seulement si &gt; 500 m3</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8291388"/>
                  </a:ext>
                </a:extLst>
              </a:tr>
              <a:tr h="192997">
                <a:tc>
                  <a:txBody>
                    <a:bodyPr/>
                    <a:lstStyle/>
                    <a:p>
                      <a:pPr marL="36000" lvl="1" indent="0" algn="l" fontAlgn="ctr"/>
                      <a:r>
                        <a:rPr lang="fr-FR" sz="1100" b="0" i="0" u="none" strike="noStrike" dirty="0">
                          <a:solidFill>
                            <a:srgbClr val="00000A"/>
                          </a:solidFill>
                          <a:effectLst/>
                          <a:latin typeface="Century Gothic" panose="020B0502020202020204" pitchFamily="34" charset="0"/>
                        </a:rPr>
                        <a:t>Date de réception</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Date d'évacuation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Date de réception</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Date d'évacuation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354318"/>
                  </a:ext>
                </a:extLst>
              </a:tr>
              <a:tr h="192997">
                <a:tc>
                  <a:txBody>
                    <a:bodyPr/>
                    <a:lstStyle/>
                    <a:p>
                      <a:pPr marL="36000" lvl="1" indent="0" algn="l" fontAlgn="ctr"/>
                      <a:r>
                        <a:rPr lang="fr-FR" sz="1100" b="0" i="0" u="none" strike="noStrike" dirty="0">
                          <a:solidFill>
                            <a:srgbClr val="00000A"/>
                          </a:solidFill>
                          <a:effectLst/>
                          <a:latin typeface="Century Gothic" panose="020B0502020202020204" pitchFamily="34" charset="0"/>
                        </a:rPr>
                        <a:t>Dénomination, nature et quantité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Dénomination, nature et quantité </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Dénomination, nature et quantité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Dénomination, nature et quantité </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1651204"/>
                  </a:ext>
                </a:extLst>
              </a:tr>
              <a:tr h="192997">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Analyses chimiques</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Analyses chimiques</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2415634"/>
                  </a:ext>
                </a:extLst>
              </a:tr>
              <a:tr h="192997">
                <a:tc>
                  <a:txBody>
                    <a:bodyPr/>
                    <a:lstStyle/>
                    <a:p>
                      <a:pPr marL="36000" lvl="1" indent="0" algn="l" fontAlgn="ctr"/>
                      <a:r>
                        <a:rPr lang="fr-FR" sz="1100" b="0" i="0" u="none" strike="noStrike" dirty="0">
                          <a:solidFill>
                            <a:srgbClr val="00000A"/>
                          </a:solidFill>
                          <a:effectLst/>
                          <a:latin typeface="Century Gothic" panose="020B0502020202020204" pitchFamily="34" charset="0"/>
                        </a:rPr>
                        <a:t>Coordonnées transporteur</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Coordonnées transporteur</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Coordonnées transporteur</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Coordonnées transporteur</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4404891"/>
                  </a:ext>
                </a:extLst>
              </a:tr>
              <a:tr h="207942">
                <a:tc>
                  <a:txBody>
                    <a:bodyPr/>
                    <a:lstStyle/>
                    <a:p>
                      <a:pPr marL="36000" lvl="1" indent="-12700" algn="l" fontAlgn="ctr"/>
                      <a:r>
                        <a:rPr lang="fr-FR" sz="1100" b="0" i="0" u="none" strike="noStrike" dirty="0">
                          <a:solidFill>
                            <a:srgbClr val="00000A"/>
                          </a:solidFill>
                          <a:effectLst/>
                          <a:latin typeface="Century Gothic" panose="020B0502020202020204" pitchFamily="34" charset="0"/>
                        </a:rPr>
                        <a:t>Le traitement prévue sur site</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Le traitement prévue sur le site de destination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Le traitement prévue sur site</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Le traitement prévue sur le site de destination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1552021"/>
                  </a:ext>
                </a:extLst>
              </a:tr>
              <a:tr h="192997">
                <a:tc>
                  <a:txBody>
                    <a:bodyPr/>
                    <a:lstStyle/>
                    <a:p>
                      <a:pPr marL="36000" lvl="1" algn="l" fontAlgn="ctr"/>
                      <a:r>
                        <a:rPr lang="fr-FR" sz="1100" b="0" i="0" u="none" strike="noStrike" dirty="0">
                          <a:solidFill>
                            <a:srgbClr val="00000A"/>
                          </a:solidFill>
                          <a:effectLst/>
                          <a:latin typeface="Century Gothic" panose="020B0502020202020204" pitchFamily="34" charset="0"/>
                        </a:rPr>
                        <a:t>L’origine/producteur du  déchet</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L’origine/producteur du  déchet</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L’origine/producteur du  déchet</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L’origine/producteur du  déchet</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8105606"/>
                  </a:ext>
                </a:extLst>
              </a:tr>
              <a:tr h="207942">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Parcelles cadastrales du lieu de production</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Parcelles cadastrales du lieu de production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1756931"/>
                  </a:ext>
                </a:extLst>
              </a:tr>
              <a:tr h="192997">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La destination du déchet</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La destination du déchet</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611398"/>
                  </a:ext>
                </a:extLst>
              </a:tr>
              <a:tr h="320375">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 </a:t>
                      </a:r>
                    </a:p>
                  </a:txBody>
                  <a:tcPr marL="6918" marR="6918" marT="691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6000" lvl="1" algn="l" fontAlgn="ctr"/>
                      <a:r>
                        <a:rPr lang="fr-FR" sz="1100" b="0" i="0" u="none" strike="noStrike" dirty="0">
                          <a:solidFill>
                            <a:srgbClr val="00000A"/>
                          </a:solidFill>
                          <a:effectLst/>
                          <a:latin typeface="Century Gothic" panose="020B0502020202020204" pitchFamily="34" charset="0"/>
                        </a:rPr>
                        <a:t>Parcelles cadastrales du lieu de destination</a:t>
                      </a:r>
                    </a:p>
                  </a:txBody>
                  <a:tcPr marL="6918" marR="6918" marT="691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53854082"/>
                  </a:ext>
                </a:extLst>
              </a:tr>
            </a:tbl>
          </a:graphicData>
        </a:graphic>
      </p:graphicFrame>
    </p:spTree>
    <p:extLst>
      <p:ext uri="{BB962C8B-B14F-4D97-AF65-F5344CB8AC3E}">
        <p14:creationId xmlns:p14="http://schemas.microsoft.com/office/powerpoint/2010/main" val="225861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A555F7-6D91-7A46-B4A2-7271C64C7AA0}"/>
              </a:ext>
            </a:extLst>
          </p:cNvPr>
          <p:cNvSpPr/>
          <p:nvPr/>
        </p:nvSpPr>
        <p:spPr>
          <a:xfrm rot="5400000">
            <a:off x="4148826" y="152243"/>
            <a:ext cx="846351" cy="9144000"/>
          </a:xfrm>
          <a:prstGeom prst="rect">
            <a:avLst/>
          </a:prstGeom>
          <a:solidFill>
            <a:srgbClr val="F4B8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2" name="Image 11">
            <a:extLst>
              <a:ext uri="{FF2B5EF4-FFF2-40B4-BE49-F238E27FC236}">
                <a16:creationId xmlns:a16="http://schemas.microsoft.com/office/drawing/2014/main" id="{2DCD4B84-78B2-4E38-BB81-55480254F79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80663" y="4391298"/>
            <a:ext cx="687139" cy="617153"/>
          </a:xfrm>
          <a:prstGeom prst="rect">
            <a:avLst/>
          </a:prstGeom>
        </p:spPr>
      </p:pic>
      <p:sp>
        <p:nvSpPr>
          <p:cNvPr id="19" name="ZoneTexte 18">
            <a:extLst>
              <a:ext uri="{FF2B5EF4-FFF2-40B4-BE49-F238E27FC236}">
                <a16:creationId xmlns:a16="http://schemas.microsoft.com/office/drawing/2014/main" id="{31E11852-6585-4C4B-82BB-AEC233538867}"/>
              </a:ext>
            </a:extLst>
          </p:cNvPr>
          <p:cNvSpPr txBox="1"/>
          <p:nvPr/>
        </p:nvSpPr>
        <p:spPr>
          <a:xfrm>
            <a:off x="180662" y="109997"/>
            <a:ext cx="8163987" cy="369332"/>
          </a:xfrm>
          <a:prstGeom prst="rect">
            <a:avLst/>
          </a:prstGeom>
          <a:noFill/>
        </p:spPr>
        <p:txBody>
          <a:bodyPr wrap="square" rtlCol="0">
            <a:spAutoFit/>
          </a:bodyPr>
          <a:lstStyle/>
          <a:p>
            <a:r>
              <a:rPr lang="fr-FR" sz="1800" b="1" dirty="0">
                <a:solidFill>
                  <a:srgbClr val="F5BE17"/>
                </a:solidFill>
                <a:latin typeface="Myriad Pro"/>
                <a:cs typeface="Myriad Pro"/>
              </a:rPr>
              <a:t>TRACKDECHETS</a:t>
            </a:r>
          </a:p>
        </p:txBody>
      </p:sp>
      <p:cxnSp>
        <p:nvCxnSpPr>
          <p:cNvPr id="20" name="Connecteur droit 19">
            <a:extLst>
              <a:ext uri="{FF2B5EF4-FFF2-40B4-BE49-F238E27FC236}">
                <a16:creationId xmlns:a16="http://schemas.microsoft.com/office/drawing/2014/main" id="{56B4F782-4F1B-4CC4-97C5-8A79A14FB432}"/>
              </a:ext>
            </a:extLst>
          </p:cNvPr>
          <p:cNvCxnSpPr>
            <a:cxnSpLocks/>
          </p:cNvCxnSpPr>
          <p:nvPr/>
        </p:nvCxnSpPr>
        <p:spPr>
          <a:xfrm>
            <a:off x="180663" y="140210"/>
            <a:ext cx="0" cy="335039"/>
          </a:xfrm>
          <a:prstGeom prst="line">
            <a:avLst/>
          </a:prstGeom>
          <a:ln w="222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C4BD5CCB-0787-473B-AD4F-0C462778CD48}"/>
              </a:ext>
            </a:extLst>
          </p:cNvPr>
          <p:cNvSpPr txBox="1"/>
          <p:nvPr/>
        </p:nvSpPr>
        <p:spPr>
          <a:xfrm>
            <a:off x="180663" y="664497"/>
            <a:ext cx="3679537" cy="3108543"/>
          </a:xfrm>
          <a:prstGeom prst="rect">
            <a:avLst/>
          </a:prstGeom>
          <a:noFill/>
        </p:spPr>
        <p:txBody>
          <a:bodyPr wrap="square">
            <a:spAutoFit/>
          </a:bodyPr>
          <a:lstStyle/>
          <a:p>
            <a:r>
              <a:rPr lang="fr-FR" sz="1400" b="1" spc="-55" dirty="0">
                <a:solidFill>
                  <a:srgbClr val="E8B200"/>
                </a:solidFill>
                <a:latin typeface="Century Gothic" panose="020B0502020202020204" pitchFamily="34" charset="0"/>
                <a:ea typeface="Verdana" panose="020B0604030504040204" pitchFamily="34" charset="0"/>
                <a:cs typeface="Times New Roman" panose="02020603050405020304" pitchFamily="18" charset="0"/>
              </a:rPr>
              <a:t>Phase de test de </a:t>
            </a:r>
            <a:r>
              <a:rPr lang="fr-FR" sz="1400" b="1" spc="-55" dirty="0" err="1">
                <a:solidFill>
                  <a:srgbClr val="E8B200"/>
                </a:solidFill>
                <a:latin typeface="Century Gothic" panose="020B0502020202020204" pitchFamily="34" charset="0"/>
                <a:ea typeface="Verdana" panose="020B0604030504040204" pitchFamily="34" charset="0"/>
                <a:cs typeface="Times New Roman" panose="02020603050405020304" pitchFamily="18" charset="0"/>
              </a:rPr>
              <a:t>Trackdéchets</a:t>
            </a:r>
            <a:r>
              <a:rPr lang="fr-FR" sz="1400" b="1" spc="-55" dirty="0">
                <a:solidFill>
                  <a:srgbClr val="E8B200"/>
                </a:solidFill>
                <a:latin typeface="Century Gothic" panose="020B0502020202020204" pitchFamily="34" charset="0"/>
                <a:ea typeface="Verdana" panose="020B0604030504040204" pitchFamily="34" charset="0"/>
                <a:cs typeface="Times New Roman" panose="02020603050405020304" pitchFamily="18" charset="0"/>
              </a:rPr>
              <a:t> pour la traçabilité des déchets</a:t>
            </a:r>
          </a:p>
          <a:p>
            <a:endParaRPr lang="fr-FR" sz="1400" dirty="0">
              <a:latin typeface="Century Gothic" panose="020B0502020202020204" pitchFamily="34" charset="0"/>
            </a:endParaRPr>
          </a:p>
          <a:p>
            <a:pPr marL="285750" indent="-285750">
              <a:buFont typeface="Arial" panose="020B0604020202020204" pitchFamily="34" charset="0"/>
              <a:buChar char="•"/>
            </a:pPr>
            <a:r>
              <a:rPr lang="fr-FR" sz="1400" b="1" dirty="0" err="1">
                <a:latin typeface="Century Gothic" panose="020B0502020202020204" pitchFamily="34" charset="0"/>
              </a:rPr>
              <a:t>Trackdéchets</a:t>
            </a:r>
            <a:r>
              <a:rPr lang="fr-FR" sz="1400" dirty="0">
                <a:latin typeface="Century Gothic" panose="020B0502020202020204" pitchFamily="34" charset="0"/>
              </a:rPr>
              <a:t>, </a:t>
            </a:r>
            <a:r>
              <a:rPr lang="fr-FR" sz="1400" dirty="0">
                <a:latin typeface="Century Gothic" panose="020B0502020202020204" pitchFamily="34" charset="0"/>
                <a:ea typeface="Calibri" panose="020F0502020204030204" pitchFamily="34" charset="0"/>
              </a:rPr>
              <a:t>outil de dématérialisation des BSD dangereux développé par le Ministère </a:t>
            </a:r>
          </a:p>
          <a:p>
            <a:pPr marL="285750" indent="-285750">
              <a:buFont typeface="Arial" panose="020B0604020202020204" pitchFamily="34" charset="0"/>
              <a:buChar char="•"/>
            </a:pPr>
            <a:r>
              <a:rPr lang="fr-FR" sz="1400" dirty="0">
                <a:latin typeface="Century Gothic" panose="020B0502020202020204" pitchFamily="34" charset="0"/>
              </a:rPr>
              <a:t>Dans un premier temps, réservé aux déchets dangereux</a:t>
            </a:r>
          </a:p>
          <a:p>
            <a:pPr marL="285750" indent="-285750">
              <a:buFont typeface="Arial" panose="020B0604020202020204" pitchFamily="34" charset="0"/>
              <a:buChar char="•"/>
            </a:pPr>
            <a:r>
              <a:rPr lang="fr-FR" sz="1400" dirty="0">
                <a:latin typeface="Century Gothic" panose="020B0502020202020204" pitchFamily="34" charset="0"/>
              </a:rPr>
              <a:t>Devrait concerner à termes les terres excavées</a:t>
            </a:r>
          </a:p>
          <a:p>
            <a:pPr marL="285750" indent="-285750">
              <a:buFont typeface="Arial" panose="020B0604020202020204" pitchFamily="34" charset="0"/>
              <a:buChar char="•"/>
            </a:pPr>
            <a:r>
              <a:rPr lang="fr-FR" sz="1400" dirty="0">
                <a:latin typeface="Century Gothic" panose="020B0502020202020204" pitchFamily="34" charset="0"/>
              </a:rPr>
              <a:t>Perme</a:t>
            </a:r>
            <a:r>
              <a:rPr lang="fr-FR" sz="1400" dirty="0">
                <a:latin typeface="Century Gothic" panose="020B0502020202020204" pitchFamily="34" charset="0"/>
                <a:ea typeface="Calibri" panose="020F0502020204030204" pitchFamily="34" charset="0"/>
              </a:rPr>
              <a:t>ttra un « déversement » automatique des données dans les registres nationaux</a:t>
            </a:r>
          </a:p>
        </p:txBody>
      </p:sp>
      <p:pic>
        <p:nvPicPr>
          <p:cNvPr id="2052" name="Picture 4" descr="Trackdéchets | La traçabilité des déchets en toute sécurité">
            <a:extLst>
              <a:ext uri="{FF2B5EF4-FFF2-40B4-BE49-F238E27FC236}">
                <a16:creationId xmlns:a16="http://schemas.microsoft.com/office/drawing/2014/main" id="{4FA7403E-0EE5-45A9-BA28-04D1B52D1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200" y="979923"/>
            <a:ext cx="5103137" cy="281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01836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1047</Words>
  <Application>Microsoft Office PowerPoint</Application>
  <PresentationFormat>Affichage à l'écran (16:9)</PresentationFormat>
  <Paragraphs>168</Paragraphs>
  <Slides>14</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Arial</vt:lpstr>
      <vt:lpstr>Calibri</vt:lpstr>
      <vt:lpstr>Calibri Light</vt:lpstr>
      <vt:lpstr>Century Gothic</vt:lpstr>
      <vt:lpstr>Myriad Pro</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Emilie Prin</dc:creator>
  <cp:lastModifiedBy>David LEMAIRE</cp:lastModifiedBy>
  <cp:revision>189</cp:revision>
  <dcterms:created xsi:type="dcterms:W3CDTF">2017-01-11T18:09:49Z</dcterms:created>
  <dcterms:modified xsi:type="dcterms:W3CDTF">2021-11-18T10:55:50Z</dcterms:modified>
</cp:coreProperties>
</file>